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theme/theme4.xml" ContentType="application/vnd.openxmlformats-officedocument.theme+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22"/>
  </p:notesMasterIdLst>
  <p:handoutMasterIdLst>
    <p:handoutMasterId r:id="rId23"/>
  </p:handoutMasterIdLst>
  <p:sldIdLst>
    <p:sldId id="256" r:id="rId3"/>
    <p:sldId id="339" r:id="rId4"/>
    <p:sldId id="340" r:id="rId5"/>
    <p:sldId id="320" r:id="rId6"/>
    <p:sldId id="336" r:id="rId7"/>
    <p:sldId id="344" r:id="rId8"/>
    <p:sldId id="331" r:id="rId9"/>
    <p:sldId id="335" r:id="rId10"/>
    <p:sldId id="346" r:id="rId11"/>
    <p:sldId id="265" r:id="rId12"/>
    <p:sldId id="348" r:id="rId13"/>
    <p:sldId id="349" r:id="rId14"/>
    <p:sldId id="350" r:id="rId15"/>
    <p:sldId id="268" r:id="rId16"/>
    <p:sldId id="269" r:id="rId17"/>
    <p:sldId id="279" r:id="rId18"/>
    <p:sldId id="345" r:id="rId19"/>
    <p:sldId id="347" r:id="rId20"/>
    <p:sldId id="301" r:id="rId21"/>
  </p:sldIdLst>
  <p:sldSz cx="12192000" cy="6858000"/>
  <p:notesSz cx="6735763" cy="9866313"/>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FDFDFD"/>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22941" autoAdjust="0"/>
    <p:restoredTop sz="94434" autoAdjust="0"/>
  </p:normalViewPr>
  <p:slideViewPr>
    <p:cSldViewPr snapToGrid="0">
      <p:cViewPr varScale="1">
        <p:scale>
          <a:sx n="69" d="100"/>
          <a:sy n="69" d="100"/>
        </p:scale>
        <p:origin x="-174" y="-10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Chart%20in%20Microsoft%20Office%20PowerPoint"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barChart>
        <c:barDir val="col"/>
        <c:grouping val="clustered"/>
        <c:ser>
          <c:idx val="0"/>
          <c:order val="0"/>
          <c:tx>
            <c:strRef>
              <c:f>'[Chart in Microsoft Office PowerPoint]Sheet1'!$B$1</c:f>
              <c:strCache>
                <c:ptCount val="1"/>
                <c:pt idx="0">
                  <c:v>चौमासीक लक्ष्य </c:v>
                </c:pt>
              </c:strCache>
            </c:strRef>
          </c:tx>
          <c:dLbls>
            <c:txPr>
              <a:bodyPr/>
              <a:lstStyle/>
              <a:p>
                <a:pPr>
                  <a:defRPr lang="en-US"/>
                </a:pPr>
                <a:endParaRPr lang="en-US"/>
              </a:p>
            </c:txPr>
            <c:showVal val="1"/>
          </c:dLbls>
          <c:cat>
            <c:strRef>
              <c:f>'[Chart in Microsoft Office PowerPoint]Sheet1'!$A$2:$A$8</c:f>
              <c:strCache>
                <c:ptCount val="7"/>
                <c:pt idx="0">
                  <c:v>अर्थ वर्क कटिङ्ग तथा फिलिङ्ग कार्य गर्ने </c:v>
                </c:pt>
                <c:pt idx="1">
                  <c:v>DPR </c:v>
                </c:pt>
                <c:pt idx="2">
                  <c:v>अन्तराष्ट्रिय परामर्शदाता छनौट</c:v>
                </c:pt>
                <c:pt idx="3">
                  <c:v>१०० वटा  रुख कटान </c:v>
                </c:pt>
                <c:pt idx="4">
                  <c:v>केन्द्रीय कार्यालय निर्माण</c:v>
                </c:pt>
                <c:pt idx="5">
                  <c:v>क्याम्प निर्माण</c:v>
                </c:pt>
                <c:pt idx="6">
                  <c:v>बाँकी जग्गाको मुआब्जा वितरण/खरिद कार्य </c:v>
                </c:pt>
              </c:strCache>
            </c:strRef>
          </c:cat>
          <c:val>
            <c:numRef>
              <c:f>'[Chart in Microsoft Office PowerPoint]Sheet1'!$B$2:$B$8</c:f>
              <c:numCache>
                <c:formatCode>General</c:formatCode>
                <c:ptCount val="7"/>
                <c:pt idx="0">
                  <c:v>100</c:v>
                </c:pt>
                <c:pt idx="1">
                  <c:v>100</c:v>
                </c:pt>
                <c:pt idx="2">
                  <c:v>100</c:v>
                </c:pt>
                <c:pt idx="3">
                  <c:v>100</c:v>
                </c:pt>
                <c:pt idx="4">
                  <c:v>100</c:v>
                </c:pt>
                <c:pt idx="5">
                  <c:v>100</c:v>
                </c:pt>
                <c:pt idx="6">
                  <c:v>100</c:v>
                </c:pt>
              </c:numCache>
            </c:numRef>
          </c:val>
        </c:ser>
        <c:ser>
          <c:idx val="1"/>
          <c:order val="1"/>
          <c:tx>
            <c:strRef>
              <c:f>'[Chart in Microsoft Office PowerPoint]Sheet1'!$C$1</c:f>
              <c:strCache>
                <c:ptCount val="1"/>
                <c:pt idx="0">
                  <c:v>चौमासीक प्रगति</c:v>
                </c:pt>
              </c:strCache>
            </c:strRef>
          </c:tx>
          <c:dLbls>
            <c:txPr>
              <a:bodyPr/>
              <a:lstStyle/>
              <a:p>
                <a:pPr>
                  <a:defRPr lang="en-US"/>
                </a:pPr>
                <a:endParaRPr lang="en-US"/>
              </a:p>
            </c:txPr>
            <c:showVal val="1"/>
          </c:dLbls>
          <c:cat>
            <c:strRef>
              <c:f>'[Chart in Microsoft Office PowerPoint]Sheet1'!$A$2:$A$8</c:f>
              <c:strCache>
                <c:ptCount val="7"/>
                <c:pt idx="0">
                  <c:v>अर्थ वर्क कटिङ्ग तथा फिलिङ्ग कार्य गर्ने </c:v>
                </c:pt>
                <c:pt idx="1">
                  <c:v>DPR </c:v>
                </c:pt>
                <c:pt idx="2">
                  <c:v>अन्तराष्ट्रिय परामर्शदाता छनौट</c:v>
                </c:pt>
                <c:pt idx="3">
                  <c:v>१०० वटा  रुख कटान </c:v>
                </c:pt>
                <c:pt idx="4">
                  <c:v>केन्द्रीय कार्यालय निर्माण</c:v>
                </c:pt>
                <c:pt idx="5">
                  <c:v>क्याम्प निर्माण</c:v>
                </c:pt>
                <c:pt idx="6">
                  <c:v>बाँकी जग्गाको मुआब्जा वितरण/खरिद कार्य </c:v>
                </c:pt>
              </c:strCache>
            </c:strRef>
          </c:cat>
          <c:val>
            <c:numRef>
              <c:f>'[Chart in Microsoft Office PowerPoint]Sheet1'!$C$2:$C$8</c:f>
              <c:numCache>
                <c:formatCode>General</c:formatCode>
                <c:ptCount val="7"/>
                <c:pt idx="0">
                  <c:v>100</c:v>
                </c:pt>
                <c:pt idx="1">
                  <c:v>100</c:v>
                </c:pt>
                <c:pt idx="2">
                  <c:v>100</c:v>
                </c:pt>
                <c:pt idx="3">
                  <c:v>10</c:v>
                </c:pt>
                <c:pt idx="4">
                  <c:v>100</c:v>
                </c:pt>
                <c:pt idx="5">
                  <c:v>65</c:v>
                </c:pt>
                <c:pt idx="6">
                  <c:v>100</c:v>
                </c:pt>
              </c:numCache>
            </c:numRef>
          </c:val>
        </c:ser>
        <c:ser>
          <c:idx val="2"/>
          <c:order val="2"/>
          <c:tx>
            <c:strRef>
              <c:f>'[Chart in Microsoft Office PowerPoint]Sheet1'!$D$1</c:f>
              <c:strCache>
                <c:ptCount val="1"/>
                <c:pt idx="0">
                  <c:v>हाल सम्मको समष्टिगत प्रगति</c:v>
                </c:pt>
              </c:strCache>
            </c:strRef>
          </c:tx>
          <c:dLbls>
            <c:txPr>
              <a:bodyPr/>
              <a:lstStyle/>
              <a:p>
                <a:pPr>
                  <a:defRPr lang="en-US"/>
                </a:pPr>
                <a:endParaRPr lang="en-US"/>
              </a:p>
            </c:txPr>
            <c:showVal val="1"/>
          </c:dLbls>
          <c:cat>
            <c:strRef>
              <c:f>'[Chart in Microsoft Office PowerPoint]Sheet1'!$A$2:$A$8</c:f>
              <c:strCache>
                <c:ptCount val="7"/>
                <c:pt idx="0">
                  <c:v>अर्थ वर्क कटिङ्ग तथा फिलिङ्ग कार्य गर्ने </c:v>
                </c:pt>
                <c:pt idx="1">
                  <c:v>DPR </c:v>
                </c:pt>
                <c:pt idx="2">
                  <c:v>अन्तराष्ट्रिय परामर्शदाता छनौट</c:v>
                </c:pt>
                <c:pt idx="3">
                  <c:v>१०० वटा  रुख कटान </c:v>
                </c:pt>
                <c:pt idx="4">
                  <c:v>केन्द्रीय कार्यालय निर्माण</c:v>
                </c:pt>
                <c:pt idx="5">
                  <c:v>क्याम्प निर्माण</c:v>
                </c:pt>
                <c:pt idx="6">
                  <c:v>बाँकी जग्गाको मुआब्जा वितरण/खरिद कार्य </c:v>
                </c:pt>
              </c:strCache>
            </c:strRef>
          </c:cat>
          <c:val>
            <c:numRef>
              <c:f>'[Chart in Microsoft Office PowerPoint]Sheet1'!$D$2:$D$8</c:f>
              <c:numCache>
                <c:formatCode>General</c:formatCode>
                <c:ptCount val="7"/>
                <c:pt idx="0">
                  <c:v>46</c:v>
                </c:pt>
                <c:pt idx="1">
                  <c:v>60</c:v>
                </c:pt>
                <c:pt idx="2">
                  <c:v>50</c:v>
                </c:pt>
                <c:pt idx="3">
                  <c:v>97</c:v>
                </c:pt>
                <c:pt idx="4">
                  <c:v>70</c:v>
                </c:pt>
                <c:pt idx="5">
                  <c:v>85</c:v>
                </c:pt>
                <c:pt idx="6">
                  <c:v>95</c:v>
                </c:pt>
              </c:numCache>
            </c:numRef>
          </c:val>
        </c:ser>
        <c:dLbls>
          <c:showVal val="1"/>
        </c:dLbls>
        <c:gapWidth val="75"/>
        <c:axId val="55592832"/>
        <c:axId val="55594368"/>
      </c:barChart>
      <c:catAx>
        <c:axId val="55592832"/>
        <c:scaling>
          <c:orientation val="minMax"/>
        </c:scaling>
        <c:axPos val="b"/>
        <c:majorTickMark val="none"/>
        <c:tickLblPos val="nextTo"/>
        <c:txPr>
          <a:bodyPr/>
          <a:lstStyle/>
          <a:p>
            <a:pPr>
              <a:defRPr lang="en-US"/>
            </a:pPr>
            <a:endParaRPr lang="en-US"/>
          </a:p>
        </c:txPr>
        <c:crossAx val="55594368"/>
        <c:crosses val="autoZero"/>
        <c:auto val="1"/>
        <c:lblAlgn val="ctr"/>
        <c:lblOffset val="100"/>
      </c:catAx>
      <c:valAx>
        <c:axId val="55594368"/>
        <c:scaling>
          <c:orientation val="minMax"/>
        </c:scaling>
        <c:axPos val="l"/>
        <c:numFmt formatCode="General" sourceLinked="1"/>
        <c:majorTickMark val="none"/>
        <c:tickLblPos val="nextTo"/>
        <c:txPr>
          <a:bodyPr/>
          <a:lstStyle/>
          <a:p>
            <a:pPr>
              <a:defRPr lang="en-US"/>
            </a:pPr>
            <a:endParaRPr lang="en-US"/>
          </a:p>
        </c:txPr>
        <c:crossAx val="55592832"/>
        <c:crosses val="autoZero"/>
        <c:crossBetween val="between"/>
      </c:valAx>
    </c:plotArea>
    <c:legend>
      <c:legendPos val="b"/>
      <c:txPr>
        <a:bodyPr/>
        <a:lstStyle/>
        <a:p>
          <a:pPr>
            <a:defRPr lang="en-US"/>
          </a:pPr>
          <a:endParaRPr lang="en-US"/>
        </a:p>
      </c:txPr>
    </c:legend>
    <c:plotVisOnly val="1"/>
  </c:chart>
  <c:externalData r:id="rId1"/>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9413" cy="493713"/>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sz="quarter" idx="1"/>
          </p:nvPr>
        </p:nvSpPr>
        <p:spPr>
          <a:xfrm>
            <a:off x="3814763" y="0"/>
            <a:ext cx="2919412" cy="493713"/>
          </a:xfrm>
          <a:prstGeom prst="rect">
            <a:avLst/>
          </a:prstGeom>
        </p:spPr>
        <p:txBody>
          <a:bodyPr vert="horz" lIns="91440" tIns="45720" rIns="91440" bIns="45720" rtlCol="0"/>
          <a:lstStyle>
            <a:lvl1pPr algn="r">
              <a:defRPr sz="1200"/>
            </a:lvl1pPr>
          </a:lstStyle>
          <a:p>
            <a:pPr>
              <a:defRPr/>
            </a:pPr>
            <a:fld id="{00B8EA94-CC7C-4373-BA72-851E94182AD4}" type="datetimeFigureOut">
              <a:rPr lang="en-US"/>
              <a:pPr>
                <a:defRPr/>
              </a:pPr>
              <a:t>12/26/2018</a:t>
            </a:fld>
            <a:endParaRPr lang="en-US"/>
          </a:p>
        </p:txBody>
      </p:sp>
      <p:sp>
        <p:nvSpPr>
          <p:cNvPr id="4" name="Footer Placeholder 3"/>
          <p:cNvSpPr>
            <a:spLocks noGrp="1"/>
          </p:cNvSpPr>
          <p:nvPr>
            <p:ph type="ftr" sz="quarter" idx="2"/>
          </p:nvPr>
        </p:nvSpPr>
        <p:spPr>
          <a:xfrm>
            <a:off x="0" y="9371013"/>
            <a:ext cx="2919413" cy="493712"/>
          </a:xfrm>
          <a:prstGeom prst="rect">
            <a:avLst/>
          </a:prstGeom>
        </p:spPr>
        <p:txBody>
          <a:bodyPr vert="horz" lIns="91440" tIns="45720" rIns="91440" bIns="45720" rtlCol="0" anchor="b"/>
          <a:lstStyle>
            <a:lvl1pPr algn="l">
              <a:defRPr sz="1200"/>
            </a:lvl1pPr>
          </a:lstStyle>
          <a:p>
            <a:pPr>
              <a:defRPr/>
            </a:pPr>
            <a:endParaRPr lang="en-US"/>
          </a:p>
        </p:txBody>
      </p:sp>
      <p:sp>
        <p:nvSpPr>
          <p:cNvPr id="5" name="Slide Number Placeholder 4"/>
          <p:cNvSpPr>
            <a:spLocks noGrp="1"/>
          </p:cNvSpPr>
          <p:nvPr>
            <p:ph type="sldNum" sz="quarter" idx="3"/>
          </p:nvPr>
        </p:nvSpPr>
        <p:spPr>
          <a:xfrm>
            <a:off x="3814763" y="9371013"/>
            <a:ext cx="2919412" cy="493712"/>
          </a:xfrm>
          <a:prstGeom prst="rect">
            <a:avLst/>
          </a:prstGeom>
        </p:spPr>
        <p:txBody>
          <a:bodyPr vert="horz" lIns="91440" tIns="45720" rIns="91440" bIns="45720" rtlCol="0" anchor="b"/>
          <a:lstStyle>
            <a:lvl1pPr algn="r">
              <a:defRPr sz="1200"/>
            </a:lvl1pPr>
          </a:lstStyle>
          <a:p>
            <a:pPr>
              <a:defRPr/>
            </a:pPr>
            <a:fld id="{F0E3B741-2582-40F2-AFE1-716C9D62718E}"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9413" cy="4953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14763" y="0"/>
            <a:ext cx="2919412" cy="4953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B58D79F1-57AE-4B46-955B-00E9521397A8}" type="datetimeFigureOut">
              <a:rPr lang="en-US"/>
              <a:pPr>
                <a:defRPr/>
              </a:pPr>
              <a:t>12/26/2018</a:t>
            </a:fld>
            <a:endParaRPr lang="en-US"/>
          </a:p>
        </p:txBody>
      </p:sp>
      <p:sp>
        <p:nvSpPr>
          <p:cNvPr id="4" name="Slide Image Placeholder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73100" y="4748213"/>
            <a:ext cx="5389563" cy="3884612"/>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9371013"/>
            <a:ext cx="2919413" cy="4953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14763" y="9371013"/>
            <a:ext cx="2919412" cy="4953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89A64AD0-70ED-4D21-8576-C838CB51E427}"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noFill/>
          <a:ln>
            <a:solidFill>
              <a:srgbClr val="000000"/>
            </a:solidFill>
            <a:miter lim="800000"/>
            <a:headEnd/>
            <a:tailEnd/>
          </a:ln>
        </p:spPr>
      </p:sp>
      <p:sp>
        <p:nvSpPr>
          <p:cNvPr id="47107"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4" name="Slide Number Placeholder 3"/>
          <p:cNvSpPr>
            <a:spLocks noGrp="1"/>
          </p:cNvSpPr>
          <p:nvPr>
            <p:ph type="sldNum" sz="quarter" idx="5"/>
          </p:nvPr>
        </p:nvSpPr>
        <p:spPr/>
        <p:txBody>
          <a:bodyPr/>
          <a:lstStyle/>
          <a:p>
            <a:pPr>
              <a:defRPr/>
            </a:pPr>
            <a:fld id="{219E9FBF-111E-418F-A894-909B635F725D}" type="slidenum">
              <a:rPr lang="en-US" smtClean="0"/>
              <a:pPr>
                <a:defRPr/>
              </a:pPr>
              <a:t>3</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noFill/>
          <a:ln>
            <a:solidFill>
              <a:srgbClr val="000000"/>
            </a:solidFill>
            <a:miter lim="800000"/>
            <a:headEnd/>
            <a:tailEnd/>
          </a:ln>
        </p:spPr>
      </p:sp>
      <p:sp>
        <p:nvSpPr>
          <p:cNvPr id="4915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4301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0BBA297-CD8D-47C4-97E2-4292AA114F4E}" type="slidenum">
              <a:rPr lang="en-US" smtClean="0"/>
              <a:pPr fontAlgn="base">
                <a:spcBef>
                  <a:spcPct val="0"/>
                </a:spcBef>
                <a:spcAft>
                  <a:spcPct val="0"/>
                </a:spcAft>
                <a:defRPr/>
              </a:pPr>
              <a:t>15</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D613979A-5E8B-4C56-8686-32E8E6EB52D7}" type="datetimeFigureOut">
              <a:rPr lang="en-US"/>
              <a:pPr>
                <a:defRPr/>
              </a:pPr>
              <a:t>12/26/2018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7EBFAB-4895-44CC-8126-EBF32110E2D9}"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5D0E693C-039E-46A0-A9BA-13088BBFEA80}" type="datetimeFigureOut">
              <a:rPr lang="en-US"/>
              <a:pPr>
                <a:defRPr/>
              </a:pPr>
              <a:t>12/26/2018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799BB98-87AD-45B2-BEC6-A88DA0A7BE83}"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0BEE31BB-93CD-4F83-B46C-570D9513FEC4}" type="datetimeFigureOut">
              <a:rPr lang="en-US"/>
              <a:pPr>
                <a:defRPr/>
              </a:pPr>
              <a:t>12/26/2018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DE314D2-1919-436A-940B-BD94ED56236A}"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defRPr/>
            </a:lvl1pPr>
          </a:lstStyle>
          <a:p>
            <a:pPr>
              <a:defRPr/>
            </a:pPr>
            <a:fld id="{1508F586-ED7E-46CC-A5B2-1ADAC17D790F}" type="datetimeFigureOut">
              <a:rPr lang="en-US"/>
              <a:pPr>
                <a:defRPr/>
              </a:pPr>
              <a:t>12/26/2018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F4322BB-F96B-44D3-8449-6D6EB4DDCC1F}"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D17C27C8-710A-4FDF-89A0-66354967DBF4}" type="datetimeFigureOut">
              <a:rPr lang="en-US"/>
              <a:pPr>
                <a:defRPr/>
              </a:pPr>
              <a:t>12/26/2018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83DD6DE-5F1C-424E-87E3-E7686F926D8D}"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4" name="Picture 1" descr="C:\Users\NEATDT024\Desktop\images.jpg"/>
          <p:cNvPicPr>
            <a:picLocks noChangeAspect="1" noChangeArrowheads="1"/>
          </p:cNvPicPr>
          <p:nvPr userDrawn="1"/>
        </p:nvPicPr>
        <p:blipFill>
          <a:blip r:embed="rId2"/>
          <a:srcRect/>
          <a:stretch>
            <a:fillRect/>
          </a:stretch>
        </p:blipFill>
        <p:spPr bwMode="auto">
          <a:xfrm>
            <a:off x="76200" y="76200"/>
            <a:ext cx="1066800" cy="762000"/>
          </a:xfrm>
          <a:prstGeom prst="rect">
            <a:avLst/>
          </a:prstGeom>
          <a:noFill/>
          <a:ln w="9525">
            <a:noFill/>
            <a:miter lim="800000"/>
            <a:headEnd/>
            <a:tailEnd/>
          </a:ln>
        </p:spPr>
      </p:pic>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7F046D5D-DE3D-45AA-8188-1CD52903CEE1}" type="datetimeFigureOut">
              <a:rPr lang="en-US"/>
              <a:pPr>
                <a:defRPr/>
              </a:pPr>
              <a:t>12/26/2018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4EED26C-9507-42CB-B768-D8D3EE78DBF8}"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3"/>
          <p:cNvSpPr>
            <a:spLocks noGrp="1"/>
          </p:cNvSpPr>
          <p:nvPr>
            <p:ph type="dt" sz="half" idx="10"/>
          </p:nvPr>
        </p:nvSpPr>
        <p:spPr/>
        <p:txBody>
          <a:bodyPr/>
          <a:lstStyle>
            <a:lvl1pPr>
              <a:defRPr/>
            </a:lvl1pPr>
          </a:lstStyle>
          <a:p>
            <a:pPr>
              <a:defRPr/>
            </a:pPr>
            <a:fld id="{1D1D456A-A529-43D7-9AD6-2466E51938B7}" type="datetimeFigureOut">
              <a:rPr lang="en-US"/>
              <a:pPr>
                <a:defRPr/>
              </a:pPr>
              <a:t>12/26/2018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9E76FEA6-D4E3-45B5-B774-71FADA0BA40D}" type="slidenum">
              <a:rPr lang="en-US"/>
              <a:pPr>
                <a:defRPr/>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lvl1pPr>
              <a:defRPr/>
            </a:lvl1pPr>
          </a:lstStyle>
          <a:p>
            <a:pPr>
              <a:defRPr/>
            </a:pPr>
            <a:fld id="{8B8EFB17-9526-4695-9D83-AAF725285321}" type="datetimeFigureOut">
              <a:rPr lang="en-US"/>
              <a:pPr>
                <a:defRPr/>
              </a:pPr>
              <a:t>12/26/2018</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26C7221C-DB77-47A6-BEBA-313EB9404E25}" type="slidenum">
              <a:rPr lang="en-US"/>
              <a:pPr>
                <a:defRPr/>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3"/>
          <p:cNvSpPr>
            <a:spLocks noGrp="1"/>
          </p:cNvSpPr>
          <p:nvPr>
            <p:ph type="dt" sz="half" idx="10"/>
          </p:nvPr>
        </p:nvSpPr>
        <p:spPr/>
        <p:txBody>
          <a:bodyPr/>
          <a:lstStyle>
            <a:lvl1pPr>
              <a:defRPr/>
            </a:lvl1pPr>
          </a:lstStyle>
          <a:p>
            <a:pPr>
              <a:defRPr/>
            </a:pPr>
            <a:fld id="{69196771-20BC-4890-80C4-C68FC76CF9B1}" type="datetimeFigureOut">
              <a:rPr lang="en-US"/>
              <a:pPr>
                <a:defRPr/>
              </a:pPr>
              <a:t>12/26/2018</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AE3953F5-3F6C-4824-AD13-2248BA259A3D}" type="slidenum">
              <a:rPr lang="en-US"/>
              <a:pPr>
                <a:defRPr/>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17AB46D9-E1C0-48DA-B29C-7A2D77520CAE}" type="datetimeFigureOut">
              <a:rPr lang="en-US"/>
              <a:pPr>
                <a:defRPr/>
              </a:pPr>
              <a:t>12/26/2018</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35C75F1B-B7D3-451C-B07F-4E8EEE1F4423}" type="slidenum">
              <a:rPr lang="en-US"/>
              <a:pPr>
                <a:defRPr/>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986A3221-EE4F-443D-AD8B-980371CBC1C7}" type="datetimeFigureOut">
              <a:rPr lang="en-US"/>
              <a:pPr>
                <a:defRPr/>
              </a:pPr>
              <a:t>12/26/2018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799A0913-8076-44B9-88E0-0BB524A87592}"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92E73384-564D-414F-B8DC-4DD051E2FF02}" type="datetimeFigureOut">
              <a:rPr lang="en-US"/>
              <a:pPr>
                <a:defRPr/>
              </a:pPr>
              <a:t>12/26/2018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0ECAB53-3965-4128-B912-9AF86494F26D}"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FB3F0B58-8F34-48A2-B7E3-D7EA590401CF}" type="datetimeFigureOut">
              <a:rPr lang="en-US"/>
              <a:pPr>
                <a:defRPr/>
              </a:pPr>
              <a:t>12/26/2018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3AA7E8B-230B-427B-B158-FFDF6FBBBCFF}" type="slidenum">
              <a:rPr lang="en-US"/>
              <a:pPr>
                <a:defRPr/>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4CF7E626-2350-4D35-A606-3B39636FFE69}" type="datetimeFigureOut">
              <a:rPr lang="en-US"/>
              <a:pPr>
                <a:defRPr/>
              </a:pPr>
              <a:t>12/26/2018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A25E98F-B7D0-4FE7-86A9-D36B812C9CAF}" type="slidenum">
              <a:rPr lang="en-US"/>
              <a:pPr>
                <a:defRPr/>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31E291D2-61B1-4B97-98F4-1140841AEEF8}" type="datetimeFigureOut">
              <a:rPr lang="en-US"/>
              <a:pPr>
                <a:defRPr/>
              </a:pPr>
              <a:t>12/26/2018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9735921-9068-4928-B4CC-8D20577660F5}"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14B3D9F0-A93D-4D2C-89C4-4B6D0B2A8E55}" type="datetimeFigureOut">
              <a:rPr lang="en-US"/>
              <a:pPr>
                <a:defRPr/>
              </a:pPr>
              <a:t>12/26/2018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6DF88C6-5F98-4AF9-AFC3-14AA550ED34E}"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25762E08-B21E-4871-82AF-DA0BC72D92BA}" type="datetimeFigureOut">
              <a:rPr lang="en-US"/>
              <a:pPr>
                <a:defRPr/>
              </a:pPr>
              <a:t>12/26/2018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7BF8DE8-2212-4B65-A544-101B545BA3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BEA32B07-9FF3-4539-88A9-ADEE5A181D69}" type="datetimeFigureOut">
              <a:rPr lang="en-US"/>
              <a:pPr>
                <a:defRPr/>
              </a:pPr>
              <a:t>12/26/2018</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62329F66-821B-47CE-AF71-50E4E113A85F}"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C955FD5A-A20D-404C-A574-02CA2C3CCDFC}" type="datetimeFigureOut">
              <a:rPr lang="en-US"/>
              <a:pPr>
                <a:defRPr/>
              </a:pPr>
              <a:t>12/26/2018</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D039D935-E1B3-4C31-8D33-601D1F8F1D52}"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8EC88F3D-BAA4-4C17-98E7-DCC9964ECB1E}" type="datetimeFigureOut">
              <a:rPr lang="en-US"/>
              <a:pPr>
                <a:defRPr/>
              </a:pPr>
              <a:t>12/26/2018</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8A081931-7537-4897-A7C1-2F4F80D8DC5D}"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8AB116F4-3F72-469F-926A-2D2D1A49953D}" type="datetimeFigureOut">
              <a:rPr lang="en-US"/>
              <a:pPr>
                <a:defRPr/>
              </a:pPr>
              <a:t>12/26/2018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E5336315-EE3C-463B-A3C5-CB5E9F43DEA4}"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5894013F-AEC7-4E30-9372-545CDE7881BD}" type="datetimeFigureOut">
              <a:rPr lang="en-US"/>
              <a:pPr>
                <a:defRPr/>
              </a:pPr>
              <a:t>12/26/2018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9E5CA50-90A1-4ACF-B553-0DAFF14A2470}"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838200" y="1825625"/>
            <a:ext cx="10515600" cy="43513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71531197-9191-48B7-A8D6-FF0F01BA6304}" type="datetimeFigureOut">
              <a:rPr lang="en-US"/>
              <a:pPr>
                <a:defRPr/>
              </a:pPr>
              <a:t>12/26/2018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71AFE79E-4660-4C12-86F3-8573BCCB5A55}"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053" r:id="rId1"/>
    <p:sldLayoutId id="2147484054" r:id="rId2"/>
    <p:sldLayoutId id="2147484055" r:id="rId3"/>
    <p:sldLayoutId id="2147484056" r:id="rId4"/>
    <p:sldLayoutId id="2147484057" r:id="rId5"/>
    <p:sldLayoutId id="2147484058" r:id="rId6"/>
    <p:sldLayoutId id="2147484059" r:id="rId7"/>
    <p:sldLayoutId id="2147484060" r:id="rId8"/>
    <p:sldLayoutId id="2147484061" r:id="rId9"/>
    <p:sldLayoutId id="2147484062" r:id="rId10"/>
    <p:sldLayoutId id="2147484063"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a:defRPr>
      </a:lvl2pPr>
      <a:lvl3pPr algn="l" rtl="0" eaLnBrk="0" fontAlgn="base" hangingPunct="0">
        <a:lnSpc>
          <a:spcPct val="90000"/>
        </a:lnSpc>
        <a:spcBef>
          <a:spcPct val="0"/>
        </a:spcBef>
        <a:spcAft>
          <a:spcPct val="0"/>
        </a:spcAft>
        <a:defRPr sz="4400">
          <a:solidFill>
            <a:schemeClr val="tx1"/>
          </a:solidFill>
          <a:latin typeface="Calibri Light"/>
        </a:defRPr>
      </a:lvl3pPr>
      <a:lvl4pPr algn="l" rtl="0" eaLnBrk="0" fontAlgn="base" hangingPunct="0">
        <a:lnSpc>
          <a:spcPct val="90000"/>
        </a:lnSpc>
        <a:spcBef>
          <a:spcPct val="0"/>
        </a:spcBef>
        <a:spcAft>
          <a:spcPct val="0"/>
        </a:spcAft>
        <a:defRPr sz="4400">
          <a:solidFill>
            <a:schemeClr val="tx1"/>
          </a:solidFill>
          <a:latin typeface="Calibri Light"/>
        </a:defRPr>
      </a:lvl4pPr>
      <a:lvl5pPr algn="l" rtl="0" eaLnBrk="0" fontAlgn="base" hangingPunct="0">
        <a:lnSpc>
          <a:spcPct val="90000"/>
        </a:lnSpc>
        <a:spcBef>
          <a:spcPct val="0"/>
        </a:spcBef>
        <a:spcAft>
          <a:spcPct val="0"/>
        </a:spcAft>
        <a:defRPr sz="4400">
          <a:solidFill>
            <a:schemeClr val="tx1"/>
          </a:solidFill>
          <a:latin typeface="Calibri Light"/>
        </a:defRPr>
      </a:lvl5pPr>
      <a:lvl6pPr marL="457200" algn="l" rtl="0" fontAlgn="base">
        <a:lnSpc>
          <a:spcPct val="90000"/>
        </a:lnSpc>
        <a:spcBef>
          <a:spcPct val="0"/>
        </a:spcBef>
        <a:spcAft>
          <a:spcPct val="0"/>
        </a:spcAft>
        <a:defRPr sz="4400">
          <a:solidFill>
            <a:schemeClr val="tx1"/>
          </a:solidFill>
          <a:latin typeface="Calibri Light"/>
        </a:defRPr>
      </a:lvl6pPr>
      <a:lvl7pPr marL="914400" algn="l" rtl="0" fontAlgn="base">
        <a:lnSpc>
          <a:spcPct val="90000"/>
        </a:lnSpc>
        <a:spcBef>
          <a:spcPct val="0"/>
        </a:spcBef>
        <a:spcAft>
          <a:spcPct val="0"/>
        </a:spcAft>
        <a:defRPr sz="4400">
          <a:solidFill>
            <a:schemeClr val="tx1"/>
          </a:solidFill>
          <a:latin typeface="Calibri Light"/>
        </a:defRPr>
      </a:lvl7pPr>
      <a:lvl8pPr marL="1371600" algn="l" rtl="0" fontAlgn="base">
        <a:lnSpc>
          <a:spcPct val="90000"/>
        </a:lnSpc>
        <a:spcBef>
          <a:spcPct val="0"/>
        </a:spcBef>
        <a:spcAft>
          <a:spcPct val="0"/>
        </a:spcAft>
        <a:defRPr sz="4400">
          <a:solidFill>
            <a:schemeClr val="tx1"/>
          </a:solidFill>
          <a:latin typeface="Calibri Light"/>
        </a:defRPr>
      </a:lvl8pPr>
      <a:lvl9pPr marL="1828800" algn="l" rtl="0" fontAlgn="base">
        <a:lnSpc>
          <a:spcPct val="90000"/>
        </a:lnSpc>
        <a:spcBef>
          <a:spcPct val="0"/>
        </a:spcBef>
        <a:spcAft>
          <a:spcPct val="0"/>
        </a:spcAft>
        <a:defRPr sz="4400">
          <a:solidFill>
            <a:schemeClr val="tx1"/>
          </a:solidFill>
          <a:latin typeface="Calibri Light"/>
        </a:defRPr>
      </a:lvl9pPr>
    </p:titleStyle>
    <p:body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838200" y="365125"/>
            <a:ext cx="10515600" cy="13255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1" name="Text Placeholder 2"/>
          <p:cNvSpPr>
            <a:spLocks noGrp="1"/>
          </p:cNvSpPr>
          <p:nvPr>
            <p:ph type="body" idx="1"/>
          </p:nvPr>
        </p:nvSpPr>
        <p:spPr bwMode="auto">
          <a:xfrm>
            <a:off x="838200" y="1825625"/>
            <a:ext cx="10515600" cy="43513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CD56618F-8EE2-4DD4-900F-B70CF42EB7D6}" type="datetimeFigureOut">
              <a:rPr lang="en-US"/>
              <a:pPr>
                <a:defRPr/>
              </a:pPr>
              <a:t>12/26/2018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A81FF0B6-559A-42BD-9197-162F6FF08DB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064" r:id="rId1"/>
    <p:sldLayoutId id="2147484065" r:id="rId2"/>
    <p:sldLayoutId id="2147484074" r:id="rId3"/>
    <p:sldLayoutId id="2147484066" r:id="rId4"/>
    <p:sldLayoutId id="2147484067" r:id="rId5"/>
    <p:sldLayoutId id="2147484068" r:id="rId6"/>
    <p:sldLayoutId id="2147484069" r:id="rId7"/>
    <p:sldLayoutId id="2147484070" r:id="rId8"/>
    <p:sldLayoutId id="2147484071" r:id="rId9"/>
    <p:sldLayoutId id="2147484072" r:id="rId10"/>
    <p:sldLayoutId id="2147484073"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a:defRPr>
      </a:lvl2pPr>
      <a:lvl3pPr algn="l" rtl="0" eaLnBrk="0" fontAlgn="base" hangingPunct="0">
        <a:lnSpc>
          <a:spcPct val="90000"/>
        </a:lnSpc>
        <a:spcBef>
          <a:spcPct val="0"/>
        </a:spcBef>
        <a:spcAft>
          <a:spcPct val="0"/>
        </a:spcAft>
        <a:defRPr sz="4400">
          <a:solidFill>
            <a:schemeClr val="tx1"/>
          </a:solidFill>
          <a:latin typeface="Calibri Light"/>
        </a:defRPr>
      </a:lvl3pPr>
      <a:lvl4pPr algn="l" rtl="0" eaLnBrk="0" fontAlgn="base" hangingPunct="0">
        <a:lnSpc>
          <a:spcPct val="90000"/>
        </a:lnSpc>
        <a:spcBef>
          <a:spcPct val="0"/>
        </a:spcBef>
        <a:spcAft>
          <a:spcPct val="0"/>
        </a:spcAft>
        <a:defRPr sz="4400">
          <a:solidFill>
            <a:schemeClr val="tx1"/>
          </a:solidFill>
          <a:latin typeface="Calibri Light"/>
        </a:defRPr>
      </a:lvl4pPr>
      <a:lvl5pPr algn="l" rtl="0" eaLnBrk="0" fontAlgn="base" hangingPunct="0">
        <a:lnSpc>
          <a:spcPct val="90000"/>
        </a:lnSpc>
        <a:spcBef>
          <a:spcPct val="0"/>
        </a:spcBef>
        <a:spcAft>
          <a:spcPct val="0"/>
        </a:spcAft>
        <a:defRPr sz="4400">
          <a:solidFill>
            <a:schemeClr val="tx1"/>
          </a:solidFill>
          <a:latin typeface="Calibri Light"/>
        </a:defRPr>
      </a:lvl5pPr>
      <a:lvl6pPr marL="457200" algn="l" rtl="0" fontAlgn="base">
        <a:lnSpc>
          <a:spcPct val="90000"/>
        </a:lnSpc>
        <a:spcBef>
          <a:spcPct val="0"/>
        </a:spcBef>
        <a:spcAft>
          <a:spcPct val="0"/>
        </a:spcAft>
        <a:defRPr sz="4400">
          <a:solidFill>
            <a:schemeClr val="tx1"/>
          </a:solidFill>
          <a:latin typeface="Calibri Light"/>
        </a:defRPr>
      </a:lvl6pPr>
      <a:lvl7pPr marL="914400" algn="l" rtl="0" fontAlgn="base">
        <a:lnSpc>
          <a:spcPct val="90000"/>
        </a:lnSpc>
        <a:spcBef>
          <a:spcPct val="0"/>
        </a:spcBef>
        <a:spcAft>
          <a:spcPct val="0"/>
        </a:spcAft>
        <a:defRPr sz="4400">
          <a:solidFill>
            <a:schemeClr val="tx1"/>
          </a:solidFill>
          <a:latin typeface="Calibri Light"/>
        </a:defRPr>
      </a:lvl7pPr>
      <a:lvl8pPr marL="1371600" algn="l" rtl="0" fontAlgn="base">
        <a:lnSpc>
          <a:spcPct val="90000"/>
        </a:lnSpc>
        <a:spcBef>
          <a:spcPct val="0"/>
        </a:spcBef>
        <a:spcAft>
          <a:spcPct val="0"/>
        </a:spcAft>
        <a:defRPr sz="4400">
          <a:solidFill>
            <a:schemeClr val="tx1"/>
          </a:solidFill>
          <a:latin typeface="Calibri Light"/>
        </a:defRPr>
      </a:lvl8pPr>
      <a:lvl9pPr marL="1828800" algn="l" rtl="0" fontAlgn="base">
        <a:lnSpc>
          <a:spcPct val="90000"/>
        </a:lnSpc>
        <a:spcBef>
          <a:spcPct val="0"/>
        </a:spcBef>
        <a:spcAft>
          <a:spcPct val="0"/>
        </a:spcAft>
        <a:defRPr sz="4400">
          <a:solidFill>
            <a:schemeClr val="tx1"/>
          </a:solidFill>
          <a:latin typeface="Calibri Light"/>
        </a:defRPr>
      </a:lvl9pPr>
    </p:titleStyle>
    <p:body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jpeg"/><Relationship Id="rId1" Type="http://schemas.openxmlformats.org/officeDocument/2006/relationships/slideLayout" Target="../slideLayouts/slideLayout12.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19283" y="4726967"/>
            <a:ext cx="10076597" cy="3619253"/>
          </a:xfrm>
        </p:spPr>
        <p:txBody>
          <a:bodyPr rtlCol="0">
            <a:noAutofit/>
          </a:bodyPr>
          <a:lstStyle/>
          <a:p>
            <a: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t/>
            </a:r>
            <a:b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br>
            <a:r>
              <a:rPr lang="ne-NP" sz="2800" b="1" dirty="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t/>
            </a:r>
            <a:br>
              <a:rPr lang="ne-NP" sz="2800" b="1" dirty="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br>
            <a: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t/>
            </a:r>
            <a:b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br>
            <a:r>
              <a:rPr lang="ne-NP" sz="2800" b="1" dirty="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t/>
            </a:r>
            <a:br>
              <a:rPr lang="ne-NP" sz="2800" b="1" dirty="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br>
            <a: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t/>
            </a:r>
            <a:b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br>
            <a: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t/>
            </a:r>
            <a:b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br>
            <a: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t/>
            </a:r>
            <a:b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br>
            <a: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t/>
            </a:r>
            <a:b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br>
            <a: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t/>
            </a:r>
            <a:b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br>
            <a: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t/>
            </a:r>
            <a:b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br>
            <a: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t/>
            </a:r>
            <a:b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br>
            <a: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t/>
            </a:r>
            <a:b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br>
            <a: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t/>
            </a:r>
            <a:b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br>
            <a: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t/>
            </a:r>
            <a:b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br>
            <a: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t/>
            </a:r>
            <a:b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br>
            <a: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t/>
            </a:r>
            <a:b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br>
            <a: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t/>
            </a:r>
            <a:b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br>
            <a: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t/>
            </a:r>
            <a:b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br>
            <a: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t/>
            </a:r>
            <a:b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br>
            <a: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t/>
            </a:r>
            <a:b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br>
            <a: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t/>
            </a:r>
            <a:b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br>
            <a: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t/>
            </a:r>
            <a:b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br>
            <a: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t/>
            </a:r>
            <a:b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br>
            <a: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t/>
            </a:r>
            <a:b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br>
            <a: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t/>
            </a:r>
            <a:b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br>
            <a: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t/>
            </a:r>
            <a:b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br>
            <a: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t/>
            </a:r>
            <a:b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br>
            <a: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t/>
            </a:r>
            <a:b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br>
            <a: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t/>
            </a:r>
            <a:b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br>
            <a: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t/>
            </a:r>
            <a:b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br>
            <a: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t/>
            </a:r>
            <a:b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br>
            <a: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t/>
            </a:r>
            <a:b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br>
            <a: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t/>
            </a:r>
            <a:b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br>
            <a: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t/>
            </a:r>
            <a:b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br>
            <a: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t/>
            </a:r>
            <a:b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br>
            <a: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t/>
            </a:r>
            <a:b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br>
            <a: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t/>
            </a:r>
            <a:b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br>
            <a: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t/>
            </a:r>
            <a:b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br>
            <a: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t/>
            </a:r>
            <a:b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br>
            <a: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t/>
            </a:r>
            <a:b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br>
            <a: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t/>
            </a:r>
            <a:b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br>
            <a: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t/>
            </a:r>
            <a:b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br>
            <a: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t/>
            </a:r>
            <a:b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br>
            <a: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t/>
            </a:r>
            <a:b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br>
            <a: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t/>
            </a:r>
            <a:b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br>
            <a: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t/>
            </a:r>
            <a:b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br>
            <a: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t/>
            </a:r>
            <a:b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br>
            <a: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t/>
            </a:r>
            <a:b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br>
            <a: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t/>
            </a:r>
            <a:b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br>
            <a: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t/>
            </a:r>
            <a:b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br>
            <a: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t/>
            </a:r>
            <a:b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br>
            <a: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t/>
            </a:r>
            <a:b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br>
            <a: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t/>
            </a:r>
            <a:b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br>
            <a: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t/>
            </a:r>
            <a:b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br>
            <a: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t/>
            </a:r>
            <a:b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br>
            <a: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t/>
            </a:r>
            <a:b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br>
            <a: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t/>
            </a:r>
            <a:b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br>
            <a: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t/>
            </a:r>
            <a:b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br>
            <a: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t/>
            </a:r>
            <a:b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br>
            <a: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t/>
            </a:r>
            <a:b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br>
            <a: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t/>
            </a:r>
            <a:b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br>
            <a: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t/>
            </a:r>
            <a:b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br>
            <a: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t/>
            </a:r>
            <a:b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br>
            <a: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t/>
            </a:r>
            <a:b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br>
            <a: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t/>
            </a:r>
            <a:b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br>
            <a: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t/>
            </a:r>
            <a:b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br>
            <a: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t/>
            </a:r>
            <a:b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br>
            <a: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t/>
            </a:r>
            <a:b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br>
            <a: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t/>
            </a:r>
            <a:b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br>
            <a: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t/>
            </a:r>
            <a:b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br>
            <a: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t/>
            </a:r>
            <a:b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br>
            <a: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t/>
            </a:r>
            <a:b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br>
            <a: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t/>
            </a:r>
            <a:b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br>
            <a: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t/>
            </a:r>
            <a:b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br>
            <a: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t/>
            </a:r>
            <a:b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br>
            <a: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t/>
            </a:r>
            <a:b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br>
            <a: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t/>
            </a:r>
            <a:b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br>
            <a: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t/>
            </a:r>
            <a:b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br>
            <a: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t/>
            </a:r>
            <a:b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br>
            <a: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t/>
            </a:r>
            <a:b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br>
            <a: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t/>
            </a:r>
            <a:b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br>
            <a: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t/>
            </a:r>
            <a:b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br>
            <a: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t/>
            </a:r>
            <a:b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br>
            <a: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t/>
            </a:r>
            <a:b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br>
            <a: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t/>
            </a:r>
            <a:b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br>
            <a: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t/>
            </a:r>
            <a:b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br>
            <a: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t/>
            </a:r>
            <a:b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br>
            <a: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t/>
            </a:r>
            <a:b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br>
            <a: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t/>
            </a:r>
            <a:b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br>
            <a: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t/>
            </a:r>
            <a:b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br>
            <a: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t/>
            </a:r>
            <a:b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br>
            <a: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t/>
            </a:r>
            <a:b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br>
            <a: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t/>
            </a:r>
            <a:br>
              <a:rPr lang="ne-NP" sz="2800" b="1" dirty="0" smtClean="0">
                <a:ln w="6600">
                  <a:solidFill>
                    <a:schemeClr val="accent2"/>
                  </a:solidFill>
                  <a:prstDash val="solid"/>
                </a:ln>
                <a:solidFill>
                  <a:srgbClr val="FFFFFF"/>
                </a:solidFill>
                <a:effectLst>
                  <a:outerShdw dist="38100" dir="2700000" algn="tl" rotWithShape="0">
                    <a:schemeClr val="accent2"/>
                  </a:outerShdw>
                </a:effectLst>
                <a:latin typeface="Preeti" pitchFamily="2" charset="0"/>
                <a:cs typeface="Kalimati" panose="00000400000000000000" pitchFamily="2"/>
              </a:rPr>
            </a:br>
            <a:r>
              <a:rPr lang="en-GB" sz="4400" b="1" dirty="0" smtClean="0">
                <a:ln w="6600">
                  <a:solidFill>
                    <a:schemeClr val="accent2"/>
                  </a:solidFill>
                  <a:prstDash val="solid"/>
                </a:ln>
                <a:solidFill>
                  <a:schemeClr val="accent1">
                    <a:lumMod val="75000"/>
                  </a:schemeClr>
                </a:solidFill>
                <a:effectLst>
                  <a:outerShdw dist="38100" dir="2700000" algn="tl" rotWithShape="0">
                    <a:schemeClr val="accent2"/>
                  </a:outerShdw>
                </a:effectLst>
                <a:latin typeface="Preeti" pitchFamily="2" charset="0"/>
                <a:cs typeface="Kalimati" panose="00000400000000000000" pitchFamily="2"/>
              </a:rPr>
              <a:t/>
            </a:r>
            <a:br>
              <a:rPr lang="en-GB" sz="4400" b="1" dirty="0" smtClean="0">
                <a:ln w="6600">
                  <a:solidFill>
                    <a:schemeClr val="accent2"/>
                  </a:solidFill>
                  <a:prstDash val="solid"/>
                </a:ln>
                <a:solidFill>
                  <a:schemeClr val="accent1">
                    <a:lumMod val="75000"/>
                  </a:schemeClr>
                </a:solidFill>
                <a:effectLst>
                  <a:outerShdw dist="38100" dir="2700000" algn="tl" rotWithShape="0">
                    <a:schemeClr val="accent2"/>
                  </a:outerShdw>
                </a:effectLst>
                <a:latin typeface="Preeti" pitchFamily="2" charset="0"/>
                <a:cs typeface="Kalimati" panose="00000400000000000000" pitchFamily="2"/>
              </a:rPr>
            </a:br>
            <a:r>
              <a:rPr lang="ne-NP" sz="4400" b="1" dirty="0" smtClean="0">
                <a:ln w="6600">
                  <a:solidFill>
                    <a:schemeClr val="accent2"/>
                  </a:solidFill>
                  <a:prstDash val="solid"/>
                </a:ln>
                <a:solidFill>
                  <a:schemeClr val="accent1">
                    <a:lumMod val="75000"/>
                  </a:schemeClr>
                </a:solidFill>
                <a:effectLst>
                  <a:outerShdw dist="38100" dir="2700000" algn="tl" rotWithShape="0">
                    <a:schemeClr val="accent2"/>
                  </a:outerShdw>
                </a:effectLst>
                <a:latin typeface="Preeti" pitchFamily="2" charset="0"/>
                <a:cs typeface="Kalimati" panose="00000400000000000000" pitchFamily="2"/>
              </a:rPr>
              <a:t/>
            </a:r>
            <a:br>
              <a:rPr lang="ne-NP" sz="4400" b="1" dirty="0" smtClean="0">
                <a:ln w="6600">
                  <a:solidFill>
                    <a:schemeClr val="accent2"/>
                  </a:solidFill>
                  <a:prstDash val="solid"/>
                </a:ln>
                <a:solidFill>
                  <a:schemeClr val="accent1">
                    <a:lumMod val="75000"/>
                  </a:schemeClr>
                </a:solidFill>
                <a:effectLst>
                  <a:outerShdw dist="38100" dir="2700000" algn="tl" rotWithShape="0">
                    <a:schemeClr val="accent2"/>
                  </a:outerShdw>
                </a:effectLst>
                <a:latin typeface="Preeti" pitchFamily="2" charset="0"/>
                <a:cs typeface="Kalimati" panose="00000400000000000000" pitchFamily="2"/>
              </a:rPr>
            </a:br>
            <a:r>
              <a:rPr lang="ne-NP" sz="4400" b="1" dirty="0" smtClean="0">
                <a:ln w="6600">
                  <a:solidFill>
                    <a:schemeClr val="accent2"/>
                  </a:solidFill>
                  <a:prstDash val="solid"/>
                </a:ln>
                <a:solidFill>
                  <a:schemeClr val="accent1">
                    <a:lumMod val="75000"/>
                  </a:schemeClr>
                </a:solidFill>
                <a:effectLst>
                  <a:outerShdw dist="38100" dir="2700000" algn="tl" rotWithShape="0">
                    <a:schemeClr val="accent2"/>
                  </a:outerShdw>
                </a:effectLst>
                <a:latin typeface="Preeti" pitchFamily="2" charset="0"/>
                <a:cs typeface="Kalimati" panose="00000400000000000000" pitchFamily="2"/>
              </a:rPr>
              <a:t/>
            </a:r>
            <a:br>
              <a:rPr lang="ne-NP" sz="4400" b="1" dirty="0" smtClean="0">
                <a:ln w="6600">
                  <a:solidFill>
                    <a:schemeClr val="accent2"/>
                  </a:solidFill>
                  <a:prstDash val="solid"/>
                </a:ln>
                <a:solidFill>
                  <a:schemeClr val="accent1">
                    <a:lumMod val="75000"/>
                  </a:schemeClr>
                </a:solidFill>
                <a:effectLst>
                  <a:outerShdw dist="38100" dir="2700000" algn="tl" rotWithShape="0">
                    <a:schemeClr val="accent2"/>
                  </a:outerShdw>
                </a:effectLst>
                <a:latin typeface="Preeti" pitchFamily="2" charset="0"/>
                <a:cs typeface="Kalimati" panose="00000400000000000000" pitchFamily="2"/>
              </a:rPr>
            </a:br>
            <a:r>
              <a:rPr lang="en-GB" sz="4400" b="1" dirty="0" smtClean="0">
                <a:ln w="6600">
                  <a:solidFill>
                    <a:schemeClr val="accent2"/>
                  </a:solidFill>
                  <a:prstDash val="solid"/>
                </a:ln>
                <a:solidFill>
                  <a:schemeClr val="accent1">
                    <a:lumMod val="75000"/>
                  </a:schemeClr>
                </a:solidFill>
                <a:effectLst>
                  <a:outerShdw dist="38100" dir="2700000" algn="tl" rotWithShape="0">
                    <a:schemeClr val="accent2"/>
                  </a:outerShdw>
                </a:effectLst>
                <a:latin typeface="Preeti" pitchFamily="2" charset="0"/>
                <a:cs typeface="Kalimati" panose="00000400000000000000" pitchFamily="2"/>
              </a:rPr>
              <a:t/>
            </a:r>
            <a:br>
              <a:rPr lang="en-GB" sz="4400" b="1" dirty="0" smtClean="0">
                <a:ln w="6600">
                  <a:solidFill>
                    <a:schemeClr val="accent2"/>
                  </a:solidFill>
                  <a:prstDash val="solid"/>
                </a:ln>
                <a:solidFill>
                  <a:schemeClr val="accent1">
                    <a:lumMod val="75000"/>
                  </a:schemeClr>
                </a:solidFill>
                <a:effectLst>
                  <a:outerShdw dist="38100" dir="2700000" algn="tl" rotWithShape="0">
                    <a:schemeClr val="accent2"/>
                  </a:outerShdw>
                </a:effectLst>
                <a:latin typeface="Preeti" pitchFamily="2" charset="0"/>
                <a:cs typeface="Kalimati" panose="00000400000000000000" pitchFamily="2"/>
              </a:rPr>
            </a:br>
            <a:r>
              <a:rPr lang="en-GB" sz="4400" b="1" dirty="0" smtClean="0">
                <a:ln w="6600">
                  <a:solidFill>
                    <a:schemeClr val="accent2"/>
                  </a:solidFill>
                  <a:prstDash val="solid"/>
                </a:ln>
                <a:solidFill>
                  <a:schemeClr val="accent1">
                    <a:lumMod val="75000"/>
                  </a:schemeClr>
                </a:solidFill>
                <a:effectLst>
                  <a:outerShdw dist="38100" dir="2700000" algn="tl" rotWithShape="0">
                    <a:schemeClr val="accent2"/>
                  </a:outerShdw>
                </a:effectLst>
                <a:latin typeface="Preeti" pitchFamily="2" charset="0"/>
                <a:cs typeface="Kalimati" panose="00000400000000000000" pitchFamily="2"/>
              </a:rPr>
              <a:t/>
            </a:r>
            <a:br>
              <a:rPr lang="en-GB" sz="4400" b="1" dirty="0" smtClean="0">
                <a:ln w="6600">
                  <a:solidFill>
                    <a:schemeClr val="accent2"/>
                  </a:solidFill>
                  <a:prstDash val="solid"/>
                </a:ln>
                <a:solidFill>
                  <a:schemeClr val="accent1">
                    <a:lumMod val="75000"/>
                  </a:schemeClr>
                </a:solidFill>
                <a:effectLst>
                  <a:outerShdw dist="38100" dir="2700000" algn="tl" rotWithShape="0">
                    <a:schemeClr val="accent2"/>
                  </a:outerShdw>
                </a:effectLst>
                <a:latin typeface="Preeti" pitchFamily="2" charset="0"/>
                <a:cs typeface="Kalimati" panose="00000400000000000000" pitchFamily="2"/>
              </a:rPr>
            </a:br>
            <a:r>
              <a:rPr lang="en-GB" sz="4400" b="1" dirty="0" smtClean="0">
                <a:ln w="6600">
                  <a:solidFill>
                    <a:schemeClr val="accent2"/>
                  </a:solidFill>
                  <a:prstDash val="solid"/>
                </a:ln>
                <a:solidFill>
                  <a:schemeClr val="accent1">
                    <a:lumMod val="75000"/>
                  </a:schemeClr>
                </a:solidFill>
                <a:effectLst>
                  <a:outerShdw dist="38100" dir="2700000" algn="tl" rotWithShape="0">
                    <a:schemeClr val="accent2"/>
                  </a:outerShdw>
                </a:effectLst>
                <a:latin typeface="Preeti" pitchFamily="2" charset="0"/>
                <a:cs typeface="Kalimati" panose="00000400000000000000" pitchFamily="2"/>
              </a:rPr>
              <a:t/>
            </a:r>
            <a:br>
              <a:rPr lang="en-GB" sz="4400" b="1" dirty="0" smtClean="0">
                <a:ln w="6600">
                  <a:solidFill>
                    <a:schemeClr val="accent2"/>
                  </a:solidFill>
                  <a:prstDash val="solid"/>
                </a:ln>
                <a:solidFill>
                  <a:schemeClr val="accent1">
                    <a:lumMod val="75000"/>
                  </a:schemeClr>
                </a:solidFill>
                <a:effectLst>
                  <a:outerShdw dist="38100" dir="2700000" algn="tl" rotWithShape="0">
                    <a:schemeClr val="accent2"/>
                  </a:outerShdw>
                </a:effectLst>
                <a:latin typeface="Preeti" pitchFamily="2" charset="0"/>
                <a:cs typeface="Kalimati" panose="00000400000000000000" pitchFamily="2"/>
              </a:rPr>
            </a:br>
            <a:r>
              <a:rPr lang="en-GB" sz="4400" b="1" dirty="0" smtClean="0">
                <a:ln w="6600">
                  <a:solidFill>
                    <a:schemeClr val="accent2"/>
                  </a:solidFill>
                  <a:prstDash val="solid"/>
                </a:ln>
                <a:solidFill>
                  <a:schemeClr val="accent1">
                    <a:lumMod val="75000"/>
                  </a:schemeClr>
                </a:solidFill>
                <a:effectLst>
                  <a:outerShdw dist="38100" dir="2700000" algn="tl" rotWithShape="0">
                    <a:schemeClr val="accent2"/>
                  </a:outerShdw>
                </a:effectLst>
                <a:latin typeface="Preeti" pitchFamily="2" charset="0"/>
                <a:cs typeface="Kalimati" panose="00000400000000000000" pitchFamily="2"/>
              </a:rPr>
              <a:t/>
            </a:r>
            <a:br>
              <a:rPr lang="en-GB" sz="4400" b="1" dirty="0" smtClean="0">
                <a:ln w="6600">
                  <a:solidFill>
                    <a:schemeClr val="accent2"/>
                  </a:solidFill>
                  <a:prstDash val="solid"/>
                </a:ln>
                <a:solidFill>
                  <a:schemeClr val="accent1">
                    <a:lumMod val="75000"/>
                  </a:schemeClr>
                </a:solidFill>
                <a:effectLst>
                  <a:outerShdw dist="38100" dir="2700000" algn="tl" rotWithShape="0">
                    <a:schemeClr val="accent2"/>
                  </a:outerShdw>
                </a:effectLst>
                <a:latin typeface="Preeti" pitchFamily="2" charset="0"/>
                <a:cs typeface="Kalimati" panose="00000400000000000000" pitchFamily="2"/>
              </a:rPr>
            </a:br>
            <a:r>
              <a:rPr lang="en-GB" sz="4400" b="1" dirty="0" smtClean="0">
                <a:ln w="6600">
                  <a:solidFill>
                    <a:schemeClr val="accent2"/>
                  </a:solidFill>
                  <a:prstDash val="solid"/>
                </a:ln>
                <a:solidFill>
                  <a:schemeClr val="accent1">
                    <a:lumMod val="75000"/>
                  </a:schemeClr>
                </a:solidFill>
                <a:effectLst>
                  <a:outerShdw dist="38100" dir="2700000" algn="tl" rotWithShape="0">
                    <a:schemeClr val="accent2"/>
                  </a:outerShdw>
                </a:effectLst>
                <a:latin typeface="Preeti" pitchFamily="2" charset="0"/>
                <a:cs typeface="Kalimati" panose="00000400000000000000" pitchFamily="2"/>
              </a:rPr>
              <a:t/>
            </a:r>
            <a:br>
              <a:rPr lang="en-GB" sz="4400" b="1" dirty="0" smtClean="0">
                <a:ln w="6600">
                  <a:solidFill>
                    <a:schemeClr val="accent2"/>
                  </a:solidFill>
                  <a:prstDash val="solid"/>
                </a:ln>
                <a:solidFill>
                  <a:schemeClr val="accent1">
                    <a:lumMod val="75000"/>
                  </a:schemeClr>
                </a:solidFill>
                <a:effectLst>
                  <a:outerShdw dist="38100" dir="2700000" algn="tl" rotWithShape="0">
                    <a:schemeClr val="accent2"/>
                  </a:outerShdw>
                </a:effectLst>
                <a:latin typeface="Preeti" pitchFamily="2" charset="0"/>
                <a:cs typeface="Kalimati" panose="00000400000000000000" pitchFamily="2"/>
              </a:rPr>
            </a:br>
            <a:r>
              <a:rPr lang="en-GB" sz="4400" b="1" dirty="0" smtClean="0">
                <a:ln w="6600">
                  <a:solidFill>
                    <a:schemeClr val="accent2"/>
                  </a:solidFill>
                  <a:prstDash val="solid"/>
                </a:ln>
                <a:solidFill>
                  <a:schemeClr val="accent1">
                    <a:lumMod val="75000"/>
                  </a:schemeClr>
                </a:solidFill>
                <a:effectLst>
                  <a:outerShdw dist="38100" dir="2700000" algn="tl" rotWithShape="0">
                    <a:schemeClr val="accent2"/>
                  </a:outerShdw>
                </a:effectLst>
                <a:latin typeface="Preeti" pitchFamily="2" charset="0"/>
                <a:cs typeface="Kalimati" panose="00000400000000000000" pitchFamily="2"/>
              </a:rPr>
              <a:t/>
            </a:r>
            <a:br>
              <a:rPr lang="en-GB" sz="4400" b="1" dirty="0" smtClean="0">
                <a:ln w="6600">
                  <a:solidFill>
                    <a:schemeClr val="accent2"/>
                  </a:solidFill>
                  <a:prstDash val="solid"/>
                </a:ln>
                <a:solidFill>
                  <a:schemeClr val="accent1">
                    <a:lumMod val="75000"/>
                  </a:schemeClr>
                </a:solidFill>
                <a:effectLst>
                  <a:outerShdw dist="38100" dir="2700000" algn="tl" rotWithShape="0">
                    <a:schemeClr val="accent2"/>
                  </a:outerShdw>
                </a:effectLst>
                <a:latin typeface="Preeti" pitchFamily="2" charset="0"/>
                <a:cs typeface="Kalimati" panose="00000400000000000000" pitchFamily="2"/>
              </a:rPr>
            </a:br>
            <a:r>
              <a:rPr lang="en-GB" sz="4400" b="1" dirty="0" smtClean="0">
                <a:ln w="6600">
                  <a:solidFill>
                    <a:schemeClr val="accent2"/>
                  </a:solidFill>
                  <a:prstDash val="solid"/>
                </a:ln>
                <a:solidFill>
                  <a:schemeClr val="accent1">
                    <a:lumMod val="75000"/>
                  </a:schemeClr>
                </a:solidFill>
                <a:effectLst>
                  <a:outerShdw dist="38100" dir="2700000" algn="tl" rotWithShape="0">
                    <a:schemeClr val="accent2"/>
                  </a:outerShdw>
                </a:effectLst>
                <a:latin typeface="Preeti" pitchFamily="2" charset="0"/>
                <a:cs typeface="Kalimati" panose="00000400000000000000" pitchFamily="2"/>
              </a:rPr>
              <a:t/>
            </a:r>
            <a:br>
              <a:rPr lang="en-GB" sz="4400" b="1" dirty="0" smtClean="0">
                <a:ln w="6600">
                  <a:solidFill>
                    <a:schemeClr val="accent2"/>
                  </a:solidFill>
                  <a:prstDash val="solid"/>
                </a:ln>
                <a:solidFill>
                  <a:schemeClr val="accent1">
                    <a:lumMod val="75000"/>
                  </a:schemeClr>
                </a:solidFill>
                <a:effectLst>
                  <a:outerShdw dist="38100" dir="2700000" algn="tl" rotWithShape="0">
                    <a:schemeClr val="accent2"/>
                  </a:outerShdw>
                </a:effectLst>
                <a:latin typeface="Preeti" pitchFamily="2" charset="0"/>
                <a:cs typeface="Kalimati" panose="00000400000000000000" pitchFamily="2"/>
              </a:rPr>
            </a:br>
            <a:r>
              <a:rPr lang="en-GB" sz="4400" b="1" dirty="0" smtClean="0">
                <a:ln w="6600">
                  <a:solidFill>
                    <a:schemeClr val="accent2"/>
                  </a:solidFill>
                  <a:prstDash val="solid"/>
                </a:ln>
                <a:solidFill>
                  <a:schemeClr val="accent1">
                    <a:lumMod val="75000"/>
                  </a:schemeClr>
                </a:solidFill>
                <a:effectLst>
                  <a:outerShdw dist="38100" dir="2700000" algn="tl" rotWithShape="0">
                    <a:schemeClr val="accent2"/>
                  </a:outerShdw>
                </a:effectLst>
                <a:latin typeface="Preeti" pitchFamily="2" charset="0"/>
                <a:cs typeface="Kalimati" panose="00000400000000000000" pitchFamily="2"/>
              </a:rPr>
              <a:t/>
            </a:r>
            <a:br>
              <a:rPr lang="en-GB" sz="4400" b="1" dirty="0" smtClean="0">
                <a:ln w="6600">
                  <a:solidFill>
                    <a:schemeClr val="accent2"/>
                  </a:solidFill>
                  <a:prstDash val="solid"/>
                </a:ln>
                <a:solidFill>
                  <a:schemeClr val="accent1">
                    <a:lumMod val="75000"/>
                  </a:schemeClr>
                </a:solidFill>
                <a:effectLst>
                  <a:outerShdw dist="38100" dir="2700000" algn="tl" rotWithShape="0">
                    <a:schemeClr val="accent2"/>
                  </a:outerShdw>
                </a:effectLst>
                <a:latin typeface="Preeti" pitchFamily="2" charset="0"/>
                <a:cs typeface="Kalimati" panose="00000400000000000000" pitchFamily="2"/>
              </a:rPr>
            </a:br>
            <a:r>
              <a:rPr lang="en-GB" sz="4400" b="1" dirty="0" smtClean="0">
                <a:ln w="6600">
                  <a:solidFill>
                    <a:schemeClr val="accent2"/>
                  </a:solidFill>
                  <a:prstDash val="solid"/>
                </a:ln>
                <a:solidFill>
                  <a:schemeClr val="accent1">
                    <a:lumMod val="75000"/>
                  </a:schemeClr>
                </a:solidFill>
                <a:effectLst>
                  <a:outerShdw dist="38100" dir="2700000" algn="tl" rotWithShape="0">
                    <a:schemeClr val="accent2"/>
                  </a:outerShdw>
                </a:effectLst>
                <a:latin typeface="Preeti" pitchFamily="2" charset="0"/>
                <a:cs typeface="Kalimati" panose="00000400000000000000" pitchFamily="2"/>
              </a:rPr>
              <a:t/>
            </a:r>
            <a:br>
              <a:rPr lang="en-GB" sz="4400" b="1" dirty="0" smtClean="0">
                <a:ln w="6600">
                  <a:solidFill>
                    <a:schemeClr val="accent2"/>
                  </a:solidFill>
                  <a:prstDash val="solid"/>
                </a:ln>
                <a:solidFill>
                  <a:schemeClr val="accent1">
                    <a:lumMod val="75000"/>
                  </a:schemeClr>
                </a:solidFill>
                <a:effectLst>
                  <a:outerShdw dist="38100" dir="2700000" algn="tl" rotWithShape="0">
                    <a:schemeClr val="accent2"/>
                  </a:outerShdw>
                </a:effectLst>
                <a:latin typeface="Preeti" pitchFamily="2" charset="0"/>
                <a:cs typeface="Kalimati" panose="00000400000000000000" pitchFamily="2"/>
              </a:rPr>
            </a:br>
            <a:r>
              <a:rPr lang="en-GB" sz="4400" b="1" dirty="0" smtClean="0">
                <a:ln w="6600">
                  <a:solidFill>
                    <a:schemeClr val="accent2"/>
                  </a:solidFill>
                  <a:prstDash val="solid"/>
                </a:ln>
                <a:solidFill>
                  <a:schemeClr val="accent1">
                    <a:lumMod val="75000"/>
                  </a:schemeClr>
                </a:solidFill>
                <a:effectLst>
                  <a:outerShdw dist="38100" dir="2700000" algn="tl" rotWithShape="0">
                    <a:schemeClr val="accent2"/>
                  </a:outerShdw>
                </a:effectLst>
                <a:latin typeface="Preeti" pitchFamily="2" charset="0"/>
                <a:cs typeface="Kalimati" panose="00000400000000000000" pitchFamily="2"/>
              </a:rPr>
              <a:t/>
            </a:r>
            <a:br>
              <a:rPr lang="en-GB" sz="4400" b="1" dirty="0" smtClean="0">
                <a:ln w="6600">
                  <a:solidFill>
                    <a:schemeClr val="accent2"/>
                  </a:solidFill>
                  <a:prstDash val="solid"/>
                </a:ln>
                <a:solidFill>
                  <a:schemeClr val="accent1">
                    <a:lumMod val="75000"/>
                  </a:schemeClr>
                </a:solidFill>
                <a:effectLst>
                  <a:outerShdw dist="38100" dir="2700000" algn="tl" rotWithShape="0">
                    <a:schemeClr val="accent2"/>
                  </a:outerShdw>
                </a:effectLst>
                <a:latin typeface="Preeti" pitchFamily="2" charset="0"/>
                <a:cs typeface="Kalimati" panose="00000400000000000000" pitchFamily="2"/>
              </a:rPr>
            </a:br>
            <a:r>
              <a:rPr lang="en-GB" sz="4400" b="1" dirty="0" smtClean="0">
                <a:ln w="6600">
                  <a:solidFill>
                    <a:schemeClr val="accent2"/>
                  </a:solidFill>
                  <a:prstDash val="solid"/>
                </a:ln>
                <a:solidFill>
                  <a:schemeClr val="accent1">
                    <a:lumMod val="75000"/>
                  </a:schemeClr>
                </a:solidFill>
                <a:effectLst>
                  <a:outerShdw dist="38100" dir="2700000" algn="tl" rotWithShape="0">
                    <a:schemeClr val="accent2"/>
                  </a:outerShdw>
                </a:effectLst>
                <a:latin typeface="Preeti" pitchFamily="2" charset="0"/>
                <a:cs typeface="Kalimati" panose="00000400000000000000" pitchFamily="2"/>
              </a:rPr>
              <a:t/>
            </a:r>
            <a:br>
              <a:rPr lang="en-GB" sz="4400" b="1" dirty="0" smtClean="0">
                <a:ln w="6600">
                  <a:solidFill>
                    <a:schemeClr val="accent2"/>
                  </a:solidFill>
                  <a:prstDash val="solid"/>
                </a:ln>
                <a:solidFill>
                  <a:schemeClr val="accent1">
                    <a:lumMod val="75000"/>
                  </a:schemeClr>
                </a:solidFill>
                <a:effectLst>
                  <a:outerShdw dist="38100" dir="2700000" algn="tl" rotWithShape="0">
                    <a:schemeClr val="accent2"/>
                  </a:outerShdw>
                </a:effectLst>
                <a:latin typeface="Preeti" pitchFamily="2" charset="0"/>
                <a:cs typeface="Kalimati" panose="00000400000000000000" pitchFamily="2"/>
              </a:rPr>
            </a:br>
            <a:r>
              <a:rPr lang="en-GB" sz="4400" b="1" dirty="0" smtClean="0">
                <a:ln w="6600">
                  <a:solidFill>
                    <a:schemeClr val="accent2"/>
                  </a:solidFill>
                  <a:prstDash val="solid"/>
                </a:ln>
                <a:solidFill>
                  <a:schemeClr val="accent1">
                    <a:lumMod val="75000"/>
                  </a:schemeClr>
                </a:solidFill>
                <a:effectLst>
                  <a:outerShdw dist="38100" dir="2700000" algn="tl" rotWithShape="0">
                    <a:schemeClr val="accent2"/>
                  </a:outerShdw>
                </a:effectLst>
                <a:latin typeface="Preeti" pitchFamily="2" charset="0"/>
                <a:cs typeface="Kalimati" panose="00000400000000000000" pitchFamily="2"/>
              </a:rPr>
              <a:t/>
            </a:r>
            <a:br>
              <a:rPr lang="en-GB" sz="4400" b="1" dirty="0" smtClean="0">
                <a:ln w="6600">
                  <a:solidFill>
                    <a:schemeClr val="accent2"/>
                  </a:solidFill>
                  <a:prstDash val="solid"/>
                </a:ln>
                <a:solidFill>
                  <a:schemeClr val="accent1">
                    <a:lumMod val="75000"/>
                  </a:schemeClr>
                </a:solidFill>
                <a:effectLst>
                  <a:outerShdw dist="38100" dir="2700000" algn="tl" rotWithShape="0">
                    <a:schemeClr val="accent2"/>
                  </a:outerShdw>
                </a:effectLst>
                <a:latin typeface="Preeti" pitchFamily="2" charset="0"/>
                <a:cs typeface="Kalimati" panose="00000400000000000000" pitchFamily="2"/>
              </a:rPr>
            </a:br>
            <a:r>
              <a:rPr lang="en-GB" sz="4400" b="1" dirty="0" smtClean="0">
                <a:ln w="6600">
                  <a:solidFill>
                    <a:schemeClr val="accent2"/>
                  </a:solidFill>
                  <a:prstDash val="solid"/>
                </a:ln>
                <a:solidFill>
                  <a:schemeClr val="accent1">
                    <a:lumMod val="75000"/>
                  </a:schemeClr>
                </a:solidFill>
                <a:effectLst>
                  <a:outerShdw dist="38100" dir="2700000" algn="tl" rotWithShape="0">
                    <a:schemeClr val="accent2"/>
                  </a:outerShdw>
                </a:effectLst>
                <a:latin typeface="Preeti" pitchFamily="2" charset="0"/>
                <a:cs typeface="Kalimati" panose="00000400000000000000" pitchFamily="2"/>
              </a:rPr>
              <a:t/>
            </a:r>
            <a:br>
              <a:rPr lang="en-GB" sz="4400" b="1" dirty="0" smtClean="0">
                <a:ln w="6600">
                  <a:solidFill>
                    <a:schemeClr val="accent2"/>
                  </a:solidFill>
                  <a:prstDash val="solid"/>
                </a:ln>
                <a:solidFill>
                  <a:schemeClr val="accent1">
                    <a:lumMod val="75000"/>
                  </a:schemeClr>
                </a:solidFill>
                <a:effectLst>
                  <a:outerShdw dist="38100" dir="2700000" algn="tl" rotWithShape="0">
                    <a:schemeClr val="accent2"/>
                  </a:outerShdw>
                </a:effectLst>
                <a:latin typeface="Preeti" pitchFamily="2" charset="0"/>
                <a:cs typeface="Kalimati" panose="00000400000000000000" pitchFamily="2"/>
              </a:rPr>
            </a:br>
            <a:r>
              <a:rPr lang="en-GB" sz="4400" b="1" dirty="0" smtClean="0">
                <a:ln w="6600">
                  <a:solidFill>
                    <a:schemeClr val="accent2"/>
                  </a:solidFill>
                  <a:prstDash val="solid"/>
                </a:ln>
                <a:solidFill>
                  <a:schemeClr val="accent1">
                    <a:lumMod val="75000"/>
                  </a:schemeClr>
                </a:solidFill>
                <a:effectLst>
                  <a:outerShdw dist="38100" dir="2700000" algn="tl" rotWithShape="0">
                    <a:schemeClr val="accent2"/>
                  </a:outerShdw>
                </a:effectLst>
                <a:latin typeface="Preeti" pitchFamily="2" charset="0"/>
                <a:cs typeface="Kalimati" panose="00000400000000000000" pitchFamily="2"/>
              </a:rPr>
              <a:t/>
            </a:r>
            <a:br>
              <a:rPr lang="en-GB" sz="4400" b="1" dirty="0" smtClean="0">
                <a:ln w="6600">
                  <a:solidFill>
                    <a:schemeClr val="accent2"/>
                  </a:solidFill>
                  <a:prstDash val="solid"/>
                </a:ln>
                <a:solidFill>
                  <a:schemeClr val="accent1">
                    <a:lumMod val="75000"/>
                  </a:schemeClr>
                </a:solidFill>
                <a:effectLst>
                  <a:outerShdw dist="38100" dir="2700000" algn="tl" rotWithShape="0">
                    <a:schemeClr val="accent2"/>
                  </a:outerShdw>
                </a:effectLst>
                <a:latin typeface="Preeti" pitchFamily="2" charset="0"/>
                <a:cs typeface="Kalimati" panose="00000400000000000000" pitchFamily="2"/>
              </a:rPr>
            </a:br>
            <a:r>
              <a:rPr lang="en-GB" sz="4400" b="1" dirty="0" smtClean="0">
                <a:ln w="6600">
                  <a:solidFill>
                    <a:schemeClr val="accent2"/>
                  </a:solidFill>
                  <a:prstDash val="solid"/>
                </a:ln>
                <a:solidFill>
                  <a:schemeClr val="accent1">
                    <a:lumMod val="75000"/>
                  </a:schemeClr>
                </a:solidFill>
                <a:effectLst>
                  <a:outerShdw dist="38100" dir="2700000" algn="tl" rotWithShape="0">
                    <a:schemeClr val="accent2"/>
                  </a:outerShdw>
                </a:effectLst>
                <a:latin typeface="Preeti" pitchFamily="2" charset="0"/>
                <a:cs typeface="Kalimati" panose="00000400000000000000" pitchFamily="2"/>
              </a:rPr>
              <a:t/>
            </a:r>
            <a:br>
              <a:rPr lang="en-GB" sz="4400" b="1" dirty="0" smtClean="0">
                <a:ln w="6600">
                  <a:solidFill>
                    <a:schemeClr val="accent2"/>
                  </a:solidFill>
                  <a:prstDash val="solid"/>
                </a:ln>
                <a:solidFill>
                  <a:schemeClr val="accent1">
                    <a:lumMod val="75000"/>
                  </a:schemeClr>
                </a:solidFill>
                <a:effectLst>
                  <a:outerShdw dist="38100" dir="2700000" algn="tl" rotWithShape="0">
                    <a:schemeClr val="accent2"/>
                  </a:outerShdw>
                </a:effectLst>
                <a:latin typeface="Preeti" pitchFamily="2" charset="0"/>
                <a:cs typeface="Kalimati" panose="00000400000000000000" pitchFamily="2"/>
              </a:rPr>
            </a:br>
            <a:r>
              <a:rPr lang="en-GB" sz="4400" b="1" dirty="0" smtClean="0">
                <a:ln w="6600">
                  <a:solidFill>
                    <a:schemeClr val="accent2"/>
                  </a:solidFill>
                  <a:prstDash val="solid"/>
                </a:ln>
                <a:solidFill>
                  <a:schemeClr val="accent1">
                    <a:lumMod val="75000"/>
                  </a:schemeClr>
                </a:solidFill>
                <a:effectLst>
                  <a:outerShdw dist="38100" dir="2700000" algn="tl" rotWithShape="0">
                    <a:schemeClr val="accent2"/>
                  </a:outerShdw>
                </a:effectLst>
                <a:latin typeface="Preeti" pitchFamily="2" charset="0"/>
                <a:cs typeface="Kalimati" panose="00000400000000000000" pitchFamily="2"/>
              </a:rPr>
              <a:t/>
            </a:r>
            <a:br>
              <a:rPr lang="en-GB" sz="4400" b="1" dirty="0" smtClean="0">
                <a:ln w="6600">
                  <a:solidFill>
                    <a:schemeClr val="accent2"/>
                  </a:solidFill>
                  <a:prstDash val="solid"/>
                </a:ln>
                <a:solidFill>
                  <a:schemeClr val="accent1">
                    <a:lumMod val="75000"/>
                  </a:schemeClr>
                </a:solidFill>
                <a:effectLst>
                  <a:outerShdw dist="38100" dir="2700000" algn="tl" rotWithShape="0">
                    <a:schemeClr val="accent2"/>
                  </a:outerShdw>
                </a:effectLst>
                <a:latin typeface="Preeti" pitchFamily="2" charset="0"/>
                <a:cs typeface="Kalimati" panose="00000400000000000000" pitchFamily="2"/>
              </a:rPr>
            </a:br>
            <a:r>
              <a:rPr lang="en-GB" sz="3200" dirty="0" smtClean="0"/>
              <a:t/>
            </a:r>
            <a:br>
              <a:rPr lang="en-GB" sz="3200" dirty="0" smtClean="0"/>
            </a:br>
            <a:r>
              <a:rPr lang="en-GB" sz="3200" dirty="0" smtClean="0"/>
              <a:t/>
            </a:r>
            <a:br>
              <a:rPr lang="en-GB" sz="3200" dirty="0" smtClean="0"/>
            </a:br>
            <a:r>
              <a:rPr lang="en-GB" sz="3200" dirty="0" smtClean="0"/>
              <a:t/>
            </a:r>
            <a:br>
              <a:rPr lang="en-GB" sz="3200" dirty="0" smtClean="0"/>
            </a:br>
            <a:r>
              <a:rPr lang="en-GB" sz="3200" dirty="0" smtClean="0"/>
              <a:t/>
            </a:r>
            <a:br>
              <a:rPr lang="en-GB" sz="3200" dirty="0" smtClean="0"/>
            </a:br>
            <a:r>
              <a:rPr lang="en-GB" sz="3200" dirty="0" smtClean="0"/>
              <a:t/>
            </a:r>
            <a:br>
              <a:rPr lang="en-GB" sz="3200" dirty="0" smtClean="0"/>
            </a:br>
            <a:r>
              <a:rPr lang="en-GB" sz="3200" dirty="0" smtClean="0"/>
              <a:t/>
            </a:r>
            <a:br>
              <a:rPr lang="en-GB" sz="3200" dirty="0" smtClean="0"/>
            </a:br>
            <a:r>
              <a:rPr lang="ne-NP" sz="3200" b="1" dirty="0" smtClean="0">
                <a:ln w="6600">
                  <a:solidFill>
                    <a:schemeClr val="accent2"/>
                  </a:solidFill>
                  <a:prstDash val="solid"/>
                </a:ln>
                <a:solidFill>
                  <a:schemeClr val="accent1">
                    <a:lumMod val="75000"/>
                  </a:schemeClr>
                </a:solidFill>
                <a:effectLst>
                  <a:outerShdw dist="38100" dir="2700000" algn="tl" rotWithShape="0">
                    <a:schemeClr val="accent2"/>
                  </a:outerShdw>
                </a:effectLst>
                <a:latin typeface="Preeti" pitchFamily="2" charset="0"/>
                <a:cs typeface="Kalimati" panose="00000400000000000000" pitchFamily="2"/>
              </a:rPr>
              <a:t/>
            </a:r>
            <a:br>
              <a:rPr lang="ne-NP" sz="3200" b="1" dirty="0" smtClean="0">
                <a:ln w="6600">
                  <a:solidFill>
                    <a:schemeClr val="accent2"/>
                  </a:solidFill>
                  <a:prstDash val="solid"/>
                </a:ln>
                <a:solidFill>
                  <a:schemeClr val="accent1">
                    <a:lumMod val="75000"/>
                  </a:schemeClr>
                </a:solidFill>
                <a:effectLst>
                  <a:outerShdw dist="38100" dir="2700000" algn="tl" rotWithShape="0">
                    <a:schemeClr val="accent2"/>
                  </a:outerShdw>
                </a:effectLst>
                <a:latin typeface="Preeti" pitchFamily="2" charset="0"/>
                <a:cs typeface="Kalimati" panose="00000400000000000000" pitchFamily="2"/>
              </a:rPr>
            </a:br>
            <a:r>
              <a:rPr lang="ne-NP" sz="3200" b="1" dirty="0" smtClean="0">
                <a:ln w="6600">
                  <a:solidFill>
                    <a:schemeClr val="accent2"/>
                  </a:solidFill>
                  <a:prstDash val="solid"/>
                </a:ln>
                <a:solidFill>
                  <a:schemeClr val="accent1">
                    <a:lumMod val="75000"/>
                  </a:schemeClr>
                </a:solidFill>
                <a:effectLst>
                  <a:outerShdw dist="38100" dir="2700000" algn="tl" rotWithShape="0">
                    <a:schemeClr val="accent2"/>
                  </a:outerShdw>
                </a:effectLst>
                <a:latin typeface="Preeti" pitchFamily="2" charset="0"/>
                <a:cs typeface="Kalimati" panose="00000400000000000000" pitchFamily="2"/>
              </a:rPr>
              <a:t/>
            </a:r>
            <a:br>
              <a:rPr lang="ne-NP" sz="3200" b="1" dirty="0" smtClean="0">
                <a:ln w="6600">
                  <a:solidFill>
                    <a:schemeClr val="accent2"/>
                  </a:solidFill>
                  <a:prstDash val="solid"/>
                </a:ln>
                <a:solidFill>
                  <a:schemeClr val="accent1">
                    <a:lumMod val="75000"/>
                  </a:schemeClr>
                </a:solidFill>
                <a:effectLst>
                  <a:outerShdw dist="38100" dir="2700000" algn="tl" rotWithShape="0">
                    <a:schemeClr val="accent2"/>
                  </a:outerShdw>
                </a:effectLst>
                <a:latin typeface="Preeti" pitchFamily="2" charset="0"/>
                <a:cs typeface="Kalimati" panose="00000400000000000000" pitchFamily="2"/>
              </a:rPr>
            </a:br>
            <a:r>
              <a:rPr lang="en-GB" sz="4000" b="1" dirty="0" smtClean="0">
                <a:ln w="6600">
                  <a:solidFill>
                    <a:schemeClr val="accent2"/>
                  </a:solidFill>
                  <a:prstDash val="solid"/>
                </a:ln>
                <a:solidFill>
                  <a:schemeClr val="accent1">
                    <a:lumMod val="75000"/>
                  </a:schemeClr>
                </a:solidFill>
                <a:effectLst>
                  <a:outerShdw dist="38100" dir="2700000" algn="tl" rotWithShape="0">
                    <a:schemeClr val="accent2"/>
                  </a:outerShdw>
                </a:effectLst>
              </a:rPr>
              <a:t/>
            </a:r>
            <a:br>
              <a:rPr lang="en-GB" sz="4000" b="1" dirty="0" smtClean="0">
                <a:ln w="6600">
                  <a:solidFill>
                    <a:schemeClr val="accent2"/>
                  </a:solidFill>
                  <a:prstDash val="solid"/>
                </a:ln>
                <a:solidFill>
                  <a:schemeClr val="accent1">
                    <a:lumMod val="75000"/>
                  </a:schemeClr>
                </a:solidFill>
                <a:effectLst>
                  <a:outerShdw dist="38100" dir="2700000" algn="tl" rotWithShape="0">
                    <a:schemeClr val="accent2"/>
                  </a:outerShdw>
                </a:effectLst>
              </a:rPr>
            </a:br>
            <a:endParaRPr lang="en-US" sz="4000" b="1" dirty="0">
              <a:ln w="6600">
                <a:solidFill>
                  <a:schemeClr val="accent2"/>
                </a:solidFill>
                <a:prstDash val="solid"/>
              </a:ln>
              <a:solidFill>
                <a:schemeClr val="accent1">
                  <a:lumMod val="75000"/>
                </a:schemeClr>
              </a:solidFill>
              <a:effectLst>
                <a:outerShdw dist="38100" dir="2700000" algn="tl" rotWithShape="0">
                  <a:schemeClr val="accent2"/>
                </a:outerShdw>
              </a:effectLst>
            </a:endParaRPr>
          </a:p>
        </p:txBody>
      </p:sp>
      <p:pic>
        <p:nvPicPr>
          <p:cNvPr id="4099" name="Picture 1" descr="C:\Users\NEATDT024\Desktop\images.jpg"/>
          <p:cNvPicPr>
            <a:picLocks noChangeAspect="1" noChangeArrowheads="1"/>
          </p:cNvPicPr>
          <p:nvPr/>
        </p:nvPicPr>
        <p:blipFill>
          <a:blip r:embed="rId2"/>
          <a:srcRect/>
          <a:stretch>
            <a:fillRect/>
          </a:stretch>
        </p:blipFill>
        <p:spPr bwMode="auto">
          <a:xfrm>
            <a:off x="128588" y="265113"/>
            <a:ext cx="1066800" cy="762000"/>
          </a:xfrm>
          <a:prstGeom prst="rect">
            <a:avLst/>
          </a:prstGeom>
          <a:noFill/>
          <a:ln w="9525">
            <a:noFill/>
            <a:miter lim="800000"/>
            <a:headEnd/>
            <a:tailEnd/>
          </a:ln>
        </p:spPr>
      </p:pic>
      <p:pic>
        <p:nvPicPr>
          <p:cNvPr id="4100" name="Picture 9" descr="nepal_flag"/>
          <p:cNvPicPr>
            <a:picLocks noChangeAspect="1" noChangeArrowheads="1" noCrop="1"/>
          </p:cNvPicPr>
          <p:nvPr/>
        </p:nvPicPr>
        <p:blipFill>
          <a:blip r:embed="rId3"/>
          <a:srcRect/>
          <a:stretch>
            <a:fillRect/>
          </a:stretch>
        </p:blipFill>
        <p:spPr bwMode="auto">
          <a:xfrm>
            <a:off x="10668000" y="230188"/>
            <a:ext cx="1176338" cy="1447800"/>
          </a:xfrm>
          <a:prstGeom prst="rect">
            <a:avLst/>
          </a:prstGeom>
          <a:noFill/>
          <a:ln w="9525">
            <a:noFill/>
            <a:miter lim="800000"/>
            <a:headEnd/>
            <a:tailEnd/>
          </a:ln>
        </p:spPr>
      </p:pic>
      <p:sp>
        <p:nvSpPr>
          <p:cNvPr id="4102" name="TextBox 5"/>
          <p:cNvSpPr txBox="1">
            <a:spLocks noChangeArrowheads="1"/>
          </p:cNvSpPr>
          <p:nvPr/>
        </p:nvSpPr>
        <p:spPr bwMode="auto">
          <a:xfrm>
            <a:off x="4697413" y="5181600"/>
            <a:ext cx="184150" cy="369888"/>
          </a:xfrm>
          <a:prstGeom prst="rect">
            <a:avLst/>
          </a:prstGeom>
          <a:noFill/>
          <a:ln w="9525">
            <a:noFill/>
            <a:miter lim="800000"/>
            <a:headEnd/>
            <a:tailEnd/>
          </a:ln>
        </p:spPr>
        <p:txBody>
          <a:bodyPr wrap="none">
            <a:spAutoFit/>
          </a:bodyPr>
          <a:lstStyle/>
          <a:p>
            <a:endParaRPr lang="en-GB">
              <a:latin typeface="Calibri" pitchFamily="34" charset="0"/>
            </a:endParaRPr>
          </a:p>
        </p:txBody>
      </p:sp>
      <p:sp>
        <p:nvSpPr>
          <p:cNvPr id="4103" name="TextBox 6"/>
          <p:cNvSpPr txBox="1">
            <a:spLocks noChangeArrowheads="1"/>
          </p:cNvSpPr>
          <p:nvPr/>
        </p:nvSpPr>
        <p:spPr bwMode="auto">
          <a:xfrm>
            <a:off x="2725738" y="4141788"/>
            <a:ext cx="184150" cy="369887"/>
          </a:xfrm>
          <a:prstGeom prst="rect">
            <a:avLst/>
          </a:prstGeom>
          <a:noFill/>
          <a:ln w="9525">
            <a:noFill/>
            <a:miter lim="800000"/>
            <a:headEnd/>
            <a:tailEnd/>
          </a:ln>
        </p:spPr>
        <p:txBody>
          <a:bodyPr wrap="none">
            <a:spAutoFit/>
          </a:bodyPr>
          <a:lstStyle/>
          <a:p>
            <a:endParaRPr lang="en-GB">
              <a:latin typeface="Calibri" pitchFamily="34" charset="0"/>
            </a:endParaRPr>
          </a:p>
        </p:txBody>
      </p:sp>
      <p:pic>
        <p:nvPicPr>
          <p:cNvPr id="4104" name="Picture 2" descr="C:\Users\manoj acharya\Desktop\RSCBA-17012654718.jfif"/>
          <p:cNvPicPr>
            <a:picLocks noChangeAspect="1" noChangeArrowheads="1"/>
          </p:cNvPicPr>
          <p:nvPr/>
        </p:nvPicPr>
        <p:blipFill>
          <a:blip r:embed="rId4"/>
          <a:srcRect/>
          <a:stretch>
            <a:fillRect/>
          </a:stretch>
        </p:blipFill>
        <p:spPr bwMode="auto">
          <a:xfrm>
            <a:off x="5500033" y="4069976"/>
            <a:ext cx="1752600" cy="2510118"/>
          </a:xfrm>
          <a:prstGeom prst="rect">
            <a:avLst/>
          </a:prstGeom>
          <a:noFill/>
          <a:ln w="9525">
            <a:noFill/>
            <a:miter lim="800000"/>
            <a:headEnd/>
            <a:tailEnd/>
          </a:ln>
        </p:spPr>
      </p:pic>
      <p:sp>
        <p:nvSpPr>
          <p:cNvPr id="9" name="TextBox 8"/>
          <p:cNvSpPr txBox="1"/>
          <p:nvPr/>
        </p:nvSpPr>
        <p:spPr>
          <a:xfrm>
            <a:off x="2913529" y="62735"/>
            <a:ext cx="6750424" cy="1200329"/>
          </a:xfrm>
          <a:prstGeom prst="rect">
            <a:avLst/>
          </a:prstGeom>
          <a:noFill/>
        </p:spPr>
        <p:txBody>
          <a:bodyPr>
            <a:spAutoFit/>
          </a:bodyPr>
          <a:lstStyle/>
          <a:p>
            <a:pPr algn="ctr" fontAlgn="auto">
              <a:spcBef>
                <a:spcPts val="0"/>
              </a:spcBef>
              <a:spcAft>
                <a:spcPts val="0"/>
              </a:spcAft>
              <a:defRPr/>
            </a:pPr>
            <a:r>
              <a:rPr lang="ne-NP" sz="2400" b="1" dirty="0">
                <a:ln w="6600">
                  <a:solidFill>
                    <a:schemeClr val="accent2"/>
                  </a:solidFill>
                  <a:prstDash val="solid"/>
                </a:ln>
                <a:solidFill>
                  <a:schemeClr val="accent1">
                    <a:lumMod val="75000"/>
                  </a:schemeClr>
                </a:solidFill>
                <a:effectLst>
                  <a:outerShdw dist="38100" dir="2700000" algn="tl" rotWithShape="0">
                    <a:schemeClr val="accent2"/>
                  </a:outerShdw>
                </a:effectLst>
                <a:latin typeface="Preeti" pitchFamily="2" charset="0"/>
                <a:cs typeface="Kalimati" panose="00000400000000000000" pitchFamily="2"/>
              </a:rPr>
              <a:t>नेपाल सरकार</a:t>
            </a:r>
            <a:br>
              <a:rPr lang="ne-NP" sz="2400" b="1" dirty="0">
                <a:ln w="6600">
                  <a:solidFill>
                    <a:schemeClr val="accent2"/>
                  </a:solidFill>
                  <a:prstDash val="solid"/>
                </a:ln>
                <a:solidFill>
                  <a:schemeClr val="accent1">
                    <a:lumMod val="75000"/>
                  </a:schemeClr>
                </a:solidFill>
                <a:effectLst>
                  <a:outerShdw dist="38100" dir="2700000" algn="tl" rotWithShape="0">
                    <a:schemeClr val="accent2"/>
                  </a:outerShdw>
                </a:effectLst>
                <a:latin typeface="Preeti" pitchFamily="2" charset="0"/>
                <a:cs typeface="Kalimati" panose="00000400000000000000" pitchFamily="2"/>
              </a:rPr>
            </a:br>
            <a:r>
              <a:rPr lang="ne-NP" sz="2400" b="1" dirty="0">
                <a:ln w="6600">
                  <a:solidFill>
                    <a:schemeClr val="accent2"/>
                  </a:solidFill>
                  <a:prstDash val="solid"/>
                </a:ln>
                <a:solidFill>
                  <a:schemeClr val="accent1">
                    <a:lumMod val="75000"/>
                  </a:schemeClr>
                </a:solidFill>
                <a:effectLst>
                  <a:outerShdw dist="38100" dir="2700000" algn="tl" rotWithShape="0">
                    <a:schemeClr val="accent2"/>
                  </a:outerShdw>
                </a:effectLst>
                <a:latin typeface="Preeti" pitchFamily="2" charset="0"/>
                <a:cs typeface="Kalimati" panose="00000400000000000000" pitchFamily="2"/>
              </a:rPr>
              <a:t>रक्षा मन्त्रालय</a:t>
            </a:r>
            <a:r>
              <a:rPr lang="ne-NP" sz="3600" b="1" dirty="0">
                <a:ln w="6600">
                  <a:solidFill>
                    <a:schemeClr val="accent2"/>
                  </a:solidFill>
                  <a:prstDash val="solid"/>
                </a:ln>
                <a:solidFill>
                  <a:schemeClr val="accent1">
                    <a:lumMod val="75000"/>
                  </a:schemeClr>
                </a:solidFill>
                <a:effectLst>
                  <a:outerShdw dist="38100" dir="2700000" algn="tl" rotWithShape="0">
                    <a:schemeClr val="accent2"/>
                  </a:outerShdw>
                </a:effectLst>
                <a:latin typeface="Preeti" pitchFamily="2" charset="0"/>
                <a:cs typeface="Kalimati" panose="00000400000000000000" pitchFamily="2"/>
              </a:rPr>
              <a:t/>
            </a:r>
            <a:br>
              <a:rPr lang="ne-NP" sz="3600" b="1" dirty="0">
                <a:ln w="6600">
                  <a:solidFill>
                    <a:schemeClr val="accent2"/>
                  </a:solidFill>
                  <a:prstDash val="solid"/>
                </a:ln>
                <a:solidFill>
                  <a:schemeClr val="accent1">
                    <a:lumMod val="75000"/>
                  </a:schemeClr>
                </a:solidFill>
                <a:effectLst>
                  <a:outerShdw dist="38100" dir="2700000" algn="tl" rotWithShape="0">
                    <a:schemeClr val="accent2"/>
                  </a:outerShdw>
                </a:effectLst>
                <a:latin typeface="Preeti" pitchFamily="2" charset="0"/>
                <a:cs typeface="Kalimati" panose="00000400000000000000" pitchFamily="2"/>
              </a:rPr>
            </a:br>
            <a:endParaRPr lang="en-GB" sz="2400" dirty="0">
              <a:latin typeface="+mn-lt"/>
              <a:cs typeface="+mn-cs"/>
            </a:endParaRPr>
          </a:p>
        </p:txBody>
      </p:sp>
      <p:sp>
        <p:nvSpPr>
          <p:cNvPr id="10" name="TextBox 9"/>
          <p:cNvSpPr txBox="1"/>
          <p:nvPr/>
        </p:nvSpPr>
        <p:spPr>
          <a:xfrm>
            <a:off x="3155576" y="4670612"/>
            <a:ext cx="184731" cy="369332"/>
          </a:xfrm>
          <a:prstGeom prst="rect">
            <a:avLst/>
          </a:prstGeom>
          <a:noFill/>
        </p:spPr>
        <p:txBody>
          <a:bodyPr wrap="none" rtlCol="0">
            <a:spAutoFit/>
          </a:bodyPr>
          <a:lstStyle/>
          <a:p>
            <a:endParaRPr lang="en-GB" dirty="0"/>
          </a:p>
        </p:txBody>
      </p:sp>
      <p:sp>
        <p:nvSpPr>
          <p:cNvPr id="14" name="TextBox 13"/>
          <p:cNvSpPr txBox="1"/>
          <p:nvPr/>
        </p:nvSpPr>
        <p:spPr>
          <a:xfrm>
            <a:off x="1721225" y="806782"/>
            <a:ext cx="8897650" cy="3693319"/>
          </a:xfrm>
          <a:prstGeom prst="rect">
            <a:avLst/>
          </a:prstGeom>
          <a:noFill/>
        </p:spPr>
        <p:txBody>
          <a:bodyPr wrap="square" rtlCol="0">
            <a:spAutoFit/>
          </a:bodyPr>
          <a:lstStyle/>
          <a:p>
            <a:pPr algn="ctr"/>
            <a:r>
              <a:rPr lang="ne-NP" sz="2400" dirty="0" smtClean="0">
                <a:cs typeface="Kalimati" pitchFamily="2"/>
              </a:rPr>
              <a:t>रक्षा मन्त्रालय र अन्तर्गत निकायबाट </a:t>
            </a:r>
          </a:p>
          <a:p>
            <a:pPr algn="ctr"/>
            <a:r>
              <a:rPr lang="ne-NP" sz="2400" dirty="0" smtClean="0">
                <a:cs typeface="Kalimati" pitchFamily="2"/>
              </a:rPr>
              <a:t>आर्थिक वर्ष २०७५</a:t>
            </a:r>
            <a:r>
              <a:rPr lang="en-US" sz="2400" dirty="0" smtClean="0">
                <a:cs typeface="Kalimati" pitchFamily="2"/>
              </a:rPr>
              <a:t>/</a:t>
            </a:r>
            <a:r>
              <a:rPr lang="ne-NP" sz="2400" dirty="0" smtClean="0">
                <a:cs typeface="Kalimati" pitchFamily="2"/>
              </a:rPr>
              <a:t>७६ को प्रथम चौमासिक अवधिमा सञ्चालित </a:t>
            </a:r>
            <a:endParaRPr lang="en-GB" sz="2400" dirty="0" smtClean="0">
              <a:cs typeface="Kalimati" pitchFamily="2"/>
            </a:endParaRPr>
          </a:p>
          <a:p>
            <a:pPr algn="ctr"/>
            <a:r>
              <a:rPr lang="ne-NP" sz="2400" dirty="0" smtClean="0">
                <a:cs typeface="Kalimati" pitchFamily="2"/>
              </a:rPr>
              <a:t>राष्ट्रिय गौरव तथा पहिलो प्राथमिकता प्राप्त आयोजनाहरूको </a:t>
            </a:r>
          </a:p>
          <a:p>
            <a:pPr algn="ctr"/>
            <a:r>
              <a:rPr lang="ne-NP" sz="2400" dirty="0" smtClean="0">
                <a:cs typeface="Kalimati" pitchFamily="2"/>
              </a:rPr>
              <a:t>संक्षिप्त भौतिक तथा वित्तीय प्रगति¸आयोजना कार्यान्वयनमा देखिएका समस्याहरू तथा राष्ट्रिय विकास समस्या समाधान समितिको ४३ ‍औँ बैठकको निर्णय कार्यान्वयन स्थिति र आगामी बैठकमा पेश गर्नुपर्ने विषयहरूको प्रस्तुति</a:t>
            </a:r>
            <a:endParaRPr lang="en-GB" sz="2400" dirty="0" smtClean="0">
              <a:cs typeface="Kalimati" pitchFamily="2"/>
            </a:endParaRPr>
          </a:p>
          <a:p>
            <a:pPr algn="ctr"/>
            <a:endParaRPr lang="ne-NP" sz="2400" b="1" dirty="0" smtClean="0">
              <a:cs typeface="Kalimati" pitchFamily="2"/>
            </a:endParaRPr>
          </a:p>
          <a:p>
            <a:pPr algn="ctr"/>
            <a:r>
              <a:rPr lang="ne-NP" sz="2400" b="1" dirty="0" smtClean="0">
                <a:cs typeface="Kalimati" pitchFamily="2"/>
              </a:rPr>
              <a:t>२०७५ पौष ११ गते बुधवार</a:t>
            </a:r>
            <a:endParaRPr lang="en-GB" sz="2400" dirty="0" smtClean="0">
              <a:cs typeface="Kalimati" pitchFamily="2"/>
            </a:endParaRPr>
          </a:p>
          <a:p>
            <a:endParaRPr lang="en-GB"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2541588" y="-152400"/>
            <a:ext cx="6973887" cy="1325563"/>
          </a:xfrm>
        </p:spPr>
        <p:txBody>
          <a:bodyPr/>
          <a:lstStyle/>
          <a:p>
            <a:pPr algn="ctr" eaLnBrk="1" hangingPunct="1"/>
            <a:r>
              <a:rPr lang="ne-NP" sz="2800" b="1" smtClean="0">
                <a:solidFill>
                  <a:srgbClr val="0070C0"/>
                </a:solidFill>
                <a:cs typeface="Kalimati" pitchFamily="2"/>
              </a:rPr>
              <a:t>    काठमाण्डौ-तराई/मधेस द्रुतमार्ग निर्माण कार्य</a:t>
            </a:r>
            <a:br>
              <a:rPr lang="ne-NP" sz="2800" b="1" smtClean="0">
                <a:solidFill>
                  <a:srgbClr val="0070C0"/>
                </a:solidFill>
                <a:cs typeface="Kalimati" pitchFamily="2"/>
              </a:rPr>
            </a:br>
            <a:r>
              <a:rPr lang="ne-NP" sz="2800" b="1" smtClean="0">
                <a:solidFill>
                  <a:srgbClr val="0070C0"/>
                </a:solidFill>
                <a:cs typeface="Kalimati" pitchFamily="2"/>
              </a:rPr>
              <a:t>  </a:t>
            </a:r>
            <a:endParaRPr lang="en-US" sz="3200" smtClean="0"/>
          </a:p>
        </p:txBody>
      </p:sp>
      <p:graphicFrame>
        <p:nvGraphicFramePr>
          <p:cNvPr id="7" name="Content Placeholder 6"/>
          <p:cNvGraphicFramePr>
            <a:graphicFrameLocks noGrp="1"/>
          </p:cNvGraphicFramePr>
          <p:nvPr>
            <p:ph idx="1"/>
          </p:nvPr>
        </p:nvGraphicFramePr>
        <p:xfrm>
          <a:off x="0" y="855663"/>
          <a:ext cx="12037421" cy="6085166"/>
        </p:xfrm>
        <a:graphic>
          <a:graphicData uri="http://schemas.openxmlformats.org/drawingml/2006/table">
            <a:tbl>
              <a:tblPr firstRow="1" bandRow="1">
                <a:tableStyleId>{5C22544A-7EE6-4342-B048-85BDC9FD1C3A}</a:tableStyleId>
              </a:tblPr>
              <a:tblGrid>
                <a:gridCol w="641145"/>
                <a:gridCol w="2882323"/>
                <a:gridCol w="2198906"/>
                <a:gridCol w="6315047"/>
              </a:tblGrid>
              <a:tr h="362198">
                <a:tc>
                  <a:txBody>
                    <a:bodyPr/>
                    <a:lstStyle/>
                    <a:p>
                      <a:pPr algn="ctr"/>
                      <a:r>
                        <a:rPr lang="ne-NP" sz="1400" dirty="0" smtClean="0">
                          <a:solidFill>
                            <a:schemeClr val="bg1"/>
                          </a:solidFill>
                          <a:cs typeface="Kalimati" pitchFamily="2"/>
                        </a:rPr>
                        <a:t>क्र</a:t>
                      </a:r>
                      <a:r>
                        <a:rPr lang="en-US" sz="1400" dirty="0" smtClean="0">
                          <a:solidFill>
                            <a:schemeClr val="bg1"/>
                          </a:solidFill>
                          <a:latin typeface="Preeti" pitchFamily="2" charset="0"/>
                          <a:cs typeface="Kalimati" pitchFamily="2"/>
                        </a:rPr>
                        <a:t>= </a:t>
                      </a:r>
                      <a:r>
                        <a:rPr lang="ne-NP" sz="1400" dirty="0" smtClean="0">
                          <a:solidFill>
                            <a:schemeClr val="bg1"/>
                          </a:solidFill>
                          <a:latin typeface="Preeti" pitchFamily="2" charset="0"/>
                          <a:cs typeface="Kalimati" pitchFamily="2"/>
                        </a:rPr>
                        <a:t>सं</a:t>
                      </a:r>
                      <a:r>
                        <a:rPr lang="ne-NP" sz="1400" dirty="0" smtClean="0">
                          <a:solidFill>
                            <a:schemeClr val="bg1"/>
                          </a:solidFill>
                          <a:cs typeface="Kalimati" pitchFamily="2"/>
                        </a:rPr>
                        <a:t> </a:t>
                      </a:r>
                      <a:endParaRPr lang="en-GB" sz="1400" dirty="0">
                        <a:solidFill>
                          <a:schemeClr val="bg1"/>
                        </a:solidFill>
                        <a:cs typeface="Kalimati" pitchFamily="2"/>
                      </a:endParaRPr>
                    </a:p>
                  </a:txBody>
                  <a:tcPr marT="45715" marB="45715"/>
                </a:tc>
                <a:tc>
                  <a:txBody>
                    <a:bodyPr/>
                    <a:lstStyle/>
                    <a:p>
                      <a:pPr algn="ctr"/>
                      <a:r>
                        <a:rPr lang="ne-NP" sz="1400" baseline="0" dirty="0" smtClean="0">
                          <a:solidFill>
                            <a:schemeClr val="bg1"/>
                          </a:solidFill>
                          <a:cs typeface="Kalimati" pitchFamily="2"/>
                        </a:rPr>
                        <a:t> क्रियाकलाप</a:t>
                      </a:r>
                      <a:endParaRPr lang="en-GB" sz="1400" dirty="0">
                        <a:solidFill>
                          <a:schemeClr val="bg1"/>
                        </a:solidFill>
                        <a:cs typeface="Kalimati" pitchFamily="2"/>
                      </a:endParaRPr>
                    </a:p>
                  </a:txBody>
                  <a:tcPr marT="45715" marB="45715"/>
                </a:tc>
                <a:tc>
                  <a:txBody>
                    <a:bodyPr/>
                    <a:lstStyle/>
                    <a:p>
                      <a:pPr algn="ctr"/>
                      <a:r>
                        <a:rPr lang="ne-NP" sz="1400" dirty="0" smtClean="0">
                          <a:solidFill>
                            <a:schemeClr val="bg1"/>
                          </a:solidFill>
                          <a:cs typeface="Kalimati" pitchFamily="2"/>
                        </a:rPr>
                        <a:t>माइलस्टोन</a:t>
                      </a:r>
                      <a:endParaRPr lang="en-GB" sz="1400" dirty="0">
                        <a:solidFill>
                          <a:schemeClr val="bg1"/>
                        </a:solidFill>
                        <a:cs typeface="Kalimati" pitchFamily="2"/>
                      </a:endParaRPr>
                    </a:p>
                  </a:txBody>
                  <a:tcPr marT="45715" marB="45715"/>
                </a:tc>
                <a:tc>
                  <a:txBody>
                    <a:bodyPr/>
                    <a:lstStyle/>
                    <a:p>
                      <a:pPr algn="ctr"/>
                      <a:r>
                        <a:rPr lang="ne-NP" sz="1400" dirty="0" smtClean="0">
                          <a:solidFill>
                            <a:schemeClr val="bg1"/>
                          </a:solidFill>
                          <a:cs typeface="Kalimati" pitchFamily="2"/>
                        </a:rPr>
                        <a:t>प्रथम</a:t>
                      </a:r>
                      <a:r>
                        <a:rPr lang="ne-NP" sz="1400" baseline="0" dirty="0" smtClean="0">
                          <a:solidFill>
                            <a:schemeClr val="bg1"/>
                          </a:solidFill>
                          <a:cs typeface="Kalimati" pitchFamily="2"/>
                        </a:rPr>
                        <a:t> चौमासिकको प्रगति</a:t>
                      </a:r>
                      <a:endParaRPr lang="en-GB" sz="1400" dirty="0">
                        <a:solidFill>
                          <a:schemeClr val="bg1"/>
                        </a:solidFill>
                        <a:cs typeface="Kalimati" pitchFamily="2"/>
                      </a:endParaRPr>
                    </a:p>
                  </a:txBody>
                  <a:tcPr marT="45715" marB="45715"/>
                </a:tc>
              </a:tr>
              <a:tr h="779225">
                <a:tc>
                  <a:txBody>
                    <a:bodyPr/>
                    <a:lstStyle/>
                    <a:p>
                      <a:pPr marL="514350" indent="-514350">
                        <a:buFont typeface="+mj-lt"/>
                        <a:buNone/>
                      </a:pPr>
                      <a:r>
                        <a:rPr lang="ne-NP" sz="1400" dirty="0" smtClean="0">
                          <a:solidFill>
                            <a:schemeClr val="tx1"/>
                          </a:solidFill>
                          <a:cs typeface="Kalimati" pitchFamily="2"/>
                        </a:rPr>
                        <a:t>१</a:t>
                      </a:r>
                      <a:r>
                        <a:rPr lang="en-GB" sz="1400" dirty="0" smtClean="0">
                          <a:solidFill>
                            <a:schemeClr val="tx1"/>
                          </a:solidFill>
                          <a:cs typeface="Kalimati" pitchFamily="2"/>
                        </a:rPr>
                        <a:t>.</a:t>
                      </a:r>
                      <a:endParaRPr lang="en-GB" sz="1400" dirty="0">
                        <a:solidFill>
                          <a:schemeClr val="tx1"/>
                        </a:solidFill>
                        <a:cs typeface="Kalimati" pitchFamily="2"/>
                      </a:endParaRPr>
                    </a:p>
                  </a:txBody>
                  <a:tcPr marT="45715" marB="45715"/>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e-NP" sz="1600" kern="1200" dirty="0" smtClean="0">
                          <a:solidFill>
                            <a:schemeClr val="tx1"/>
                          </a:solidFill>
                          <a:latin typeface="+mn-lt"/>
                          <a:ea typeface="+mn-ea"/>
                          <a:cs typeface="Kalimati" pitchFamily="2"/>
                        </a:rPr>
                        <a:t>निर्माणाधीन ५४ कि.मि. खण्डभित्र सव ग्रेड लेभलसम्म अर्थवर्क कटिङ्ग तथा फिलिङ्गको कार्य गर्ने </a:t>
                      </a:r>
                      <a:endParaRPr lang="en-GB" sz="1600" b="0" kern="1200" dirty="0">
                        <a:solidFill>
                          <a:schemeClr val="tx1"/>
                        </a:solidFill>
                        <a:latin typeface="+mn-lt"/>
                        <a:ea typeface="Kalimati" pitchFamily="2"/>
                        <a:cs typeface="Kalimati" pitchFamily="2"/>
                      </a:endParaRPr>
                    </a:p>
                  </a:txBody>
                  <a:tcPr marT="45715" marB="45715"/>
                </a:tc>
                <a:tc>
                  <a:txBody>
                    <a:bodyPr/>
                    <a:lstStyle/>
                    <a:p>
                      <a:pPr marL="179388" indent="-179388">
                        <a:buFont typeface="Arial" pitchFamily="34" charset="0"/>
                        <a:buChar char="•"/>
                      </a:pPr>
                      <a:r>
                        <a:rPr lang="ne-NP" sz="1500" b="0" kern="1200" dirty="0" smtClean="0">
                          <a:solidFill>
                            <a:schemeClr val="tx1"/>
                          </a:solidFill>
                          <a:latin typeface="+mn-lt"/>
                          <a:ea typeface="Kalimati" pitchFamily="2"/>
                          <a:cs typeface="Kalimati" pitchFamily="2"/>
                        </a:rPr>
                        <a:t>अर्थवर्क कार्य</a:t>
                      </a:r>
                      <a:r>
                        <a:rPr lang="en-US" sz="1500" b="0" kern="1200" dirty="0" smtClean="0">
                          <a:solidFill>
                            <a:schemeClr val="tx1"/>
                          </a:solidFill>
                          <a:latin typeface="+mn-lt"/>
                          <a:ea typeface="Kalimati" pitchFamily="2"/>
                          <a:cs typeface="Kalimati" pitchFamily="2"/>
                        </a:rPr>
                        <a:t> </a:t>
                      </a:r>
                      <a:r>
                        <a:rPr lang="ne-NP" sz="1500" b="0" kern="1200" baseline="0" dirty="0" smtClean="0">
                          <a:solidFill>
                            <a:schemeClr val="tx1"/>
                          </a:solidFill>
                          <a:latin typeface="+mn-lt"/>
                          <a:ea typeface="Kalimati" pitchFamily="2"/>
                          <a:cs typeface="Kalimati" pitchFamily="2"/>
                        </a:rPr>
                        <a:t> २५</a:t>
                      </a:r>
                      <a:r>
                        <a:rPr lang="en-US" sz="1500" b="0" kern="1200" baseline="0" dirty="0" smtClean="0">
                          <a:solidFill>
                            <a:schemeClr val="tx1"/>
                          </a:solidFill>
                          <a:latin typeface="+mn-lt"/>
                          <a:ea typeface="Kalimati" pitchFamily="2"/>
                          <a:cs typeface="Kalimati" pitchFamily="2"/>
                        </a:rPr>
                        <a:t>%</a:t>
                      </a:r>
                      <a:r>
                        <a:rPr lang="ne-NP" sz="1500" b="0" kern="1200" baseline="0" dirty="0" smtClean="0">
                          <a:solidFill>
                            <a:schemeClr val="tx1"/>
                          </a:solidFill>
                          <a:latin typeface="+mn-lt"/>
                          <a:ea typeface="Kalimati" pitchFamily="2"/>
                          <a:cs typeface="Kalimati" pitchFamily="2"/>
                        </a:rPr>
                        <a:t> सम्पन्न गर्ने </a:t>
                      </a:r>
                      <a:endParaRPr lang="en-GB" sz="1500" b="0" kern="1200" dirty="0" smtClean="0">
                        <a:solidFill>
                          <a:schemeClr val="tx1"/>
                        </a:solidFill>
                        <a:latin typeface="+mn-lt"/>
                        <a:ea typeface="Kalimati" pitchFamily="2"/>
                        <a:cs typeface="Kalimati" pitchFamily="2"/>
                      </a:endParaRPr>
                    </a:p>
                  </a:txBody>
                  <a:tcPr marT="45715" marB="45715"/>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e-NP" sz="1600" kern="1200" dirty="0" smtClean="0">
                          <a:solidFill>
                            <a:schemeClr val="tx1"/>
                          </a:solidFill>
                          <a:latin typeface="+mn-lt"/>
                          <a:ea typeface="+mn-ea"/>
                          <a:cs typeface="Kalimati" pitchFamily="2"/>
                        </a:rPr>
                        <a:t>२७ लाख क्युविक मिटर खन्ने </a:t>
                      </a:r>
                      <a:r>
                        <a:rPr lang="ne-NP" sz="1600" kern="1200" baseline="0" dirty="0" smtClean="0">
                          <a:solidFill>
                            <a:schemeClr val="tx1"/>
                          </a:solidFill>
                          <a:latin typeface="+mn-lt"/>
                          <a:ea typeface="+mn-ea"/>
                          <a:cs typeface="Kalimati" pitchFamily="2"/>
                        </a:rPr>
                        <a:t>कार्य</a:t>
                      </a:r>
                      <a:r>
                        <a:rPr lang="ne-NP" sz="1600" kern="1200" dirty="0" smtClean="0">
                          <a:solidFill>
                            <a:schemeClr val="tx1"/>
                          </a:solidFill>
                          <a:latin typeface="+mn-lt"/>
                          <a:ea typeface="+mn-ea"/>
                          <a:cs typeface="Kalimati" pitchFamily="2"/>
                        </a:rPr>
                        <a:t> पूरा गरी १००</a:t>
                      </a:r>
                      <a:r>
                        <a:rPr lang="ne-NP" sz="1600" kern="1200" baseline="0" dirty="0" smtClean="0">
                          <a:solidFill>
                            <a:schemeClr val="tx1"/>
                          </a:solidFill>
                          <a:latin typeface="+mn-lt"/>
                          <a:ea typeface="+mn-ea"/>
                          <a:cs typeface="Kalimati" pitchFamily="2"/>
                        </a:rPr>
                        <a:t> </a:t>
                      </a:r>
                      <a:r>
                        <a:rPr lang="en-US" sz="1600" kern="1200" dirty="0" smtClean="0">
                          <a:solidFill>
                            <a:schemeClr val="tx1"/>
                          </a:solidFill>
                          <a:latin typeface="+mn-lt"/>
                          <a:ea typeface="+mn-ea"/>
                          <a:cs typeface="Kalimati" pitchFamily="2"/>
                        </a:rPr>
                        <a:t>%</a:t>
                      </a:r>
                      <a:r>
                        <a:rPr lang="ne-NP" sz="1600" kern="1200" dirty="0" smtClean="0">
                          <a:solidFill>
                            <a:schemeClr val="tx1"/>
                          </a:solidFill>
                          <a:latin typeface="+mn-lt"/>
                          <a:ea typeface="+mn-ea"/>
                          <a:cs typeface="Kalimati" pitchFamily="2"/>
                        </a:rPr>
                        <a:t> कार्य</a:t>
                      </a:r>
                      <a:r>
                        <a:rPr lang="ne-NP" sz="1600" kern="1200" baseline="0" dirty="0" smtClean="0">
                          <a:solidFill>
                            <a:schemeClr val="tx1"/>
                          </a:solidFill>
                          <a:latin typeface="+mn-lt"/>
                          <a:ea typeface="+mn-ea"/>
                          <a:cs typeface="Kalimati" pitchFamily="2"/>
                        </a:rPr>
                        <a:t> सम्पन्न </a:t>
                      </a:r>
                      <a:r>
                        <a:rPr lang="ne-NP" sz="1600" kern="1200" dirty="0" smtClean="0">
                          <a:solidFill>
                            <a:schemeClr val="tx1"/>
                          </a:solidFill>
                          <a:latin typeface="+mn-lt"/>
                          <a:ea typeface="+mn-ea"/>
                          <a:cs typeface="Kalimati" pitchFamily="2"/>
                        </a:rPr>
                        <a:t>।</a:t>
                      </a:r>
                      <a:endParaRPr lang="en-GB" sz="1600" kern="1200" dirty="0" smtClean="0">
                        <a:solidFill>
                          <a:schemeClr val="tx1"/>
                        </a:solidFill>
                        <a:latin typeface="+mn-lt"/>
                        <a:ea typeface="+mn-ea"/>
                        <a:cs typeface="Kalimati" pitchFamily="2"/>
                      </a:endParaRPr>
                    </a:p>
                  </a:txBody>
                  <a:tcPr marT="45715" marB="45715"/>
                </a:tc>
              </a:tr>
              <a:tr h="567076">
                <a:tc>
                  <a:txBody>
                    <a:bodyPr/>
                    <a:lstStyle/>
                    <a:p>
                      <a:pPr marL="514350" indent="-514350">
                        <a:buFont typeface="+mj-lt"/>
                        <a:buNone/>
                      </a:pPr>
                      <a:r>
                        <a:rPr lang="ne-NP" sz="1400" b="0" kern="1200" dirty="0" smtClean="0">
                          <a:solidFill>
                            <a:srgbClr val="0000FF"/>
                          </a:solidFill>
                          <a:latin typeface="+mn-lt"/>
                          <a:ea typeface="Kalimati" pitchFamily="2"/>
                          <a:cs typeface="Kalimati" pitchFamily="2"/>
                        </a:rPr>
                        <a:t>२</a:t>
                      </a:r>
                      <a:r>
                        <a:rPr lang="en-GB" sz="1400" b="0" kern="1200" dirty="0" smtClean="0">
                          <a:solidFill>
                            <a:srgbClr val="0000FF"/>
                          </a:solidFill>
                          <a:latin typeface="+mn-lt"/>
                          <a:ea typeface="Kalimati" pitchFamily="2"/>
                          <a:cs typeface="Kalimati" pitchFamily="2"/>
                        </a:rPr>
                        <a:t>.</a:t>
                      </a:r>
                      <a:endParaRPr lang="en-GB" sz="1400" b="0" kern="1200" dirty="0">
                        <a:solidFill>
                          <a:srgbClr val="0000FF"/>
                        </a:solidFill>
                        <a:latin typeface="+mn-lt"/>
                        <a:ea typeface="Kalimati" pitchFamily="2"/>
                        <a:cs typeface="Kalimati" pitchFamily="2"/>
                      </a:endParaRPr>
                    </a:p>
                  </a:txBody>
                  <a:tcPr marT="45715" marB="45715"/>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e-NP" sz="1600" kern="1200" dirty="0" smtClean="0">
                          <a:solidFill>
                            <a:srgbClr val="0000FF"/>
                          </a:solidFill>
                          <a:latin typeface="+mn-lt"/>
                          <a:ea typeface="+mn-ea"/>
                          <a:cs typeface="Kalimati" pitchFamily="2"/>
                        </a:rPr>
                        <a:t>बेलिबृज खरिद</a:t>
                      </a:r>
                      <a:r>
                        <a:rPr lang="ne-NP" sz="1600" kern="1200" baseline="0" dirty="0" smtClean="0">
                          <a:solidFill>
                            <a:srgbClr val="0000FF"/>
                          </a:solidFill>
                          <a:latin typeface="+mn-lt"/>
                          <a:ea typeface="+mn-ea"/>
                          <a:cs typeface="Kalimati" pitchFamily="2"/>
                        </a:rPr>
                        <a:t> </a:t>
                      </a:r>
                      <a:r>
                        <a:rPr lang="ne-NP" sz="1600" kern="1200" dirty="0" smtClean="0">
                          <a:solidFill>
                            <a:srgbClr val="0000FF"/>
                          </a:solidFill>
                          <a:latin typeface="+mn-lt"/>
                          <a:ea typeface="+mn-ea"/>
                          <a:cs typeface="Kalimati" pitchFamily="2"/>
                        </a:rPr>
                        <a:t>गर्ने</a:t>
                      </a:r>
                      <a:endParaRPr lang="en-GB" sz="1600" kern="1200" dirty="0" smtClean="0">
                        <a:solidFill>
                          <a:srgbClr val="0000FF"/>
                        </a:solidFill>
                        <a:latin typeface="+mn-lt"/>
                        <a:ea typeface="+mn-ea"/>
                        <a:cs typeface="Kalimati" pitchFamily="2"/>
                      </a:endParaRPr>
                    </a:p>
                  </a:txBody>
                  <a:tcPr marT="45715" marB="45715"/>
                </a:tc>
                <a:tc>
                  <a:txBody>
                    <a:bodyPr/>
                    <a:lstStyle/>
                    <a:p>
                      <a:pPr marL="179388" indent="-179388">
                        <a:buFont typeface="Arial" pitchFamily="34" charset="0"/>
                        <a:buChar char="•"/>
                      </a:pPr>
                      <a:r>
                        <a:rPr lang="ne-NP" sz="1500" kern="1200" dirty="0" smtClean="0">
                          <a:solidFill>
                            <a:srgbClr val="0000FF"/>
                          </a:solidFill>
                          <a:latin typeface="+mn-lt"/>
                          <a:ea typeface="+mn-ea"/>
                          <a:cs typeface="Kalimati" pitchFamily="2"/>
                        </a:rPr>
                        <a:t>निर्माण ब्यवशायी </a:t>
                      </a:r>
                      <a:r>
                        <a:rPr lang="en-US" sz="1500" kern="1200" dirty="0" smtClean="0">
                          <a:solidFill>
                            <a:srgbClr val="0000FF"/>
                          </a:solidFill>
                          <a:latin typeface="+mn-lt"/>
                          <a:ea typeface="+mn-ea"/>
                          <a:cs typeface="Kalimati" pitchFamily="2"/>
                        </a:rPr>
                        <a:t>Pre-</a:t>
                      </a:r>
                      <a:r>
                        <a:rPr lang="en-US" sz="1500" kern="1200" baseline="0" dirty="0" smtClean="0">
                          <a:solidFill>
                            <a:srgbClr val="0000FF"/>
                          </a:solidFill>
                          <a:latin typeface="+mn-lt"/>
                          <a:ea typeface="+mn-ea"/>
                          <a:cs typeface="Kalimati" pitchFamily="2"/>
                        </a:rPr>
                        <a:t> Qualification </a:t>
                      </a:r>
                      <a:r>
                        <a:rPr lang="ne-NP" sz="1500" kern="1200" dirty="0" smtClean="0">
                          <a:solidFill>
                            <a:srgbClr val="0000FF"/>
                          </a:solidFill>
                          <a:latin typeface="+mn-lt"/>
                          <a:ea typeface="+mn-ea"/>
                          <a:cs typeface="Kalimati" pitchFamily="2"/>
                        </a:rPr>
                        <a:t>गर्ने</a:t>
                      </a:r>
                    </a:p>
                    <a:p>
                      <a:pPr marL="179388" indent="-179388">
                        <a:buFont typeface="Arial" pitchFamily="34" charset="0"/>
                        <a:buChar char="•"/>
                      </a:pPr>
                      <a:r>
                        <a:rPr lang="ne-NP" sz="1500" kern="1200" dirty="0" smtClean="0">
                          <a:solidFill>
                            <a:schemeClr val="tx1"/>
                          </a:solidFill>
                          <a:latin typeface="+mn-lt"/>
                          <a:ea typeface="+mn-ea"/>
                          <a:cs typeface="Kalimati" pitchFamily="2"/>
                        </a:rPr>
                        <a:t>४ बेलिबृज निर्माण गर्ने</a:t>
                      </a:r>
                      <a:endParaRPr lang="en-GB" sz="1500" kern="1200" dirty="0" smtClean="0">
                        <a:solidFill>
                          <a:schemeClr val="tx1"/>
                        </a:solidFill>
                        <a:latin typeface="+mn-lt"/>
                        <a:ea typeface="+mn-ea"/>
                        <a:cs typeface="Kalimati" pitchFamily="2"/>
                      </a:endParaRPr>
                    </a:p>
                  </a:txBody>
                  <a:tcPr marT="45715" marB="45715"/>
                </a:tc>
                <a:tc>
                  <a:txBody>
                    <a:bodyPr/>
                    <a:lstStyle/>
                    <a:p>
                      <a:pPr>
                        <a:buFont typeface="Wingdings" pitchFamily="2" charset="2"/>
                        <a:buChar char="§"/>
                      </a:pPr>
                      <a:r>
                        <a:rPr lang="ne-NP" sz="1600" kern="1200" dirty="0" smtClean="0">
                          <a:solidFill>
                            <a:srgbClr val="0000FF"/>
                          </a:solidFill>
                          <a:latin typeface="+mn-lt"/>
                          <a:ea typeface="+mn-ea"/>
                          <a:cs typeface="Kalimati" pitchFamily="2"/>
                        </a:rPr>
                        <a:t> ६ वटा निर्माण व्यवशायी छनौट गरिएको</a:t>
                      </a:r>
                      <a:r>
                        <a:rPr lang="ne-NP" sz="1600" kern="1200" baseline="0" dirty="0" smtClean="0">
                          <a:solidFill>
                            <a:srgbClr val="0000FF"/>
                          </a:solidFill>
                          <a:latin typeface="+mn-lt"/>
                          <a:ea typeface="+mn-ea"/>
                          <a:cs typeface="Kalimati" pitchFamily="2"/>
                        </a:rPr>
                        <a:t> ।</a:t>
                      </a:r>
                      <a:endParaRPr lang="ne-NP" sz="1600" kern="1200" dirty="0" smtClean="0">
                        <a:solidFill>
                          <a:srgbClr val="0000FF"/>
                        </a:solidFill>
                        <a:latin typeface="+mn-lt"/>
                        <a:ea typeface="+mn-ea"/>
                        <a:cs typeface="Kalimati" pitchFamily="2"/>
                      </a:endParaRPr>
                    </a:p>
                    <a:p>
                      <a:pPr>
                        <a:buFont typeface="Wingdings" pitchFamily="2" charset="2"/>
                        <a:buChar char="§"/>
                      </a:pPr>
                      <a:r>
                        <a:rPr lang="ne-NP" sz="1600" kern="1200" dirty="0" smtClean="0">
                          <a:solidFill>
                            <a:srgbClr val="0000FF"/>
                          </a:solidFill>
                          <a:latin typeface="+mn-lt"/>
                          <a:ea typeface="+mn-ea"/>
                          <a:cs typeface="Kalimati" pitchFamily="2"/>
                        </a:rPr>
                        <a:t> </a:t>
                      </a:r>
                      <a:r>
                        <a:rPr lang="ne-NP" sz="1600" kern="1200" dirty="0" smtClean="0">
                          <a:solidFill>
                            <a:schemeClr val="tx1"/>
                          </a:solidFill>
                          <a:latin typeface="+mn-lt"/>
                          <a:ea typeface="+mn-ea"/>
                          <a:cs typeface="Kalimati" pitchFamily="2"/>
                        </a:rPr>
                        <a:t>२ सेट बेलिबृज उपलव्ध भएको ।</a:t>
                      </a:r>
                    </a:p>
                    <a:p>
                      <a:pPr algn="r">
                        <a:buFont typeface="Wingdings" pitchFamily="2" charset="2"/>
                        <a:buNone/>
                      </a:pPr>
                      <a:r>
                        <a:rPr lang="ne-NP" sz="1600" kern="1200" dirty="0" smtClean="0">
                          <a:solidFill>
                            <a:srgbClr val="0000FF"/>
                          </a:solidFill>
                          <a:latin typeface="+mn-lt"/>
                          <a:ea typeface="+mn-ea"/>
                          <a:cs typeface="Kalimati" pitchFamily="2"/>
                        </a:rPr>
                        <a:t>७५</a:t>
                      </a:r>
                      <a:r>
                        <a:rPr lang="ne-NP" sz="1600" kern="1200" baseline="0" dirty="0" smtClean="0">
                          <a:solidFill>
                            <a:srgbClr val="0000FF"/>
                          </a:solidFill>
                          <a:latin typeface="+mn-lt"/>
                          <a:ea typeface="+mn-ea"/>
                          <a:cs typeface="Kalimati" pitchFamily="2"/>
                        </a:rPr>
                        <a:t> </a:t>
                      </a:r>
                      <a:r>
                        <a:rPr lang="en-US" sz="1600" kern="1200" dirty="0" smtClean="0">
                          <a:solidFill>
                            <a:srgbClr val="0000FF"/>
                          </a:solidFill>
                          <a:latin typeface="+mn-lt"/>
                          <a:ea typeface="+mn-ea"/>
                          <a:cs typeface="Kalimati" pitchFamily="2"/>
                        </a:rPr>
                        <a:t>%</a:t>
                      </a:r>
                      <a:r>
                        <a:rPr lang="ne-NP" sz="1600" kern="1200" dirty="0" smtClean="0">
                          <a:solidFill>
                            <a:srgbClr val="0000FF"/>
                          </a:solidFill>
                          <a:latin typeface="+mn-lt"/>
                          <a:ea typeface="+mn-ea"/>
                          <a:cs typeface="Kalimati" pitchFamily="2"/>
                        </a:rPr>
                        <a:t> कार्य सम्पन्न ।</a:t>
                      </a:r>
                      <a:endParaRPr lang="en-GB" sz="1600" kern="1200" dirty="0" smtClean="0">
                        <a:solidFill>
                          <a:srgbClr val="0000FF"/>
                        </a:solidFill>
                        <a:latin typeface="+mn-lt"/>
                        <a:ea typeface="+mn-ea"/>
                        <a:cs typeface="Kalimati" pitchFamily="2"/>
                      </a:endParaRPr>
                    </a:p>
                  </a:txBody>
                  <a:tcPr marT="45715" marB="45715"/>
                </a:tc>
              </a:tr>
              <a:tr h="716309">
                <a:tc>
                  <a:txBody>
                    <a:bodyPr/>
                    <a:lstStyle/>
                    <a:p>
                      <a:pPr marL="514350" indent="-514350">
                        <a:buFont typeface="+mj-lt"/>
                        <a:buNone/>
                      </a:pPr>
                      <a:r>
                        <a:rPr lang="ne-NP" sz="1400" b="0" kern="1200" dirty="0" smtClean="0">
                          <a:solidFill>
                            <a:schemeClr val="tx1"/>
                          </a:solidFill>
                          <a:latin typeface="+mn-lt"/>
                          <a:ea typeface="Kalimati" pitchFamily="2"/>
                          <a:cs typeface="Kalimati" pitchFamily="2"/>
                        </a:rPr>
                        <a:t>३</a:t>
                      </a:r>
                      <a:r>
                        <a:rPr lang="en-GB" sz="1400" b="0" kern="1200" dirty="0" smtClean="0">
                          <a:solidFill>
                            <a:schemeClr val="tx1"/>
                          </a:solidFill>
                          <a:latin typeface="+mn-lt"/>
                          <a:ea typeface="Kalimati" pitchFamily="2"/>
                          <a:cs typeface="Kalimati" pitchFamily="2"/>
                        </a:rPr>
                        <a:t>.</a:t>
                      </a:r>
                      <a:endParaRPr lang="en-GB" sz="1400" b="0" kern="1200" dirty="0">
                        <a:solidFill>
                          <a:schemeClr val="tx1"/>
                        </a:solidFill>
                        <a:latin typeface="+mn-lt"/>
                        <a:ea typeface="Kalimati" pitchFamily="2"/>
                        <a:cs typeface="Kalimati" pitchFamily="2"/>
                      </a:endParaRPr>
                    </a:p>
                  </a:txBody>
                  <a:tcPr marT="45715" marB="45715"/>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kern="1200" baseline="0" dirty="0" err="1" smtClean="0">
                          <a:solidFill>
                            <a:schemeClr val="tx1"/>
                          </a:solidFill>
                          <a:latin typeface="+mn-lt"/>
                          <a:ea typeface="+mn-ea"/>
                          <a:cs typeface="Kalimati" pitchFamily="2"/>
                        </a:rPr>
                        <a:t>DPR</a:t>
                      </a:r>
                      <a:r>
                        <a:rPr lang="ne-NP" sz="1600" kern="1200" dirty="0" smtClean="0">
                          <a:solidFill>
                            <a:schemeClr val="tx1"/>
                          </a:solidFill>
                          <a:latin typeface="+mn-lt"/>
                          <a:ea typeface="+mn-ea"/>
                          <a:cs typeface="Kalimati" pitchFamily="2"/>
                        </a:rPr>
                        <a:t> तयार गर्न परामर्शदाता छनौट गरी परिचालन</a:t>
                      </a:r>
                      <a:r>
                        <a:rPr lang="ne-NP" sz="1600" kern="1200" baseline="0" dirty="0" smtClean="0">
                          <a:solidFill>
                            <a:schemeClr val="tx1"/>
                          </a:solidFill>
                          <a:latin typeface="+mn-lt"/>
                          <a:ea typeface="+mn-ea"/>
                          <a:cs typeface="Kalimati" pitchFamily="2"/>
                        </a:rPr>
                        <a:t> गर्ने कार्य</a:t>
                      </a:r>
                      <a:endParaRPr lang="en-GB" sz="1600" kern="1200" dirty="0">
                        <a:solidFill>
                          <a:schemeClr val="tx1"/>
                        </a:solidFill>
                        <a:latin typeface="+mn-lt"/>
                        <a:ea typeface="+mn-ea"/>
                        <a:cs typeface="Kalimati" pitchFamily="2"/>
                      </a:endParaRPr>
                    </a:p>
                  </a:txBody>
                  <a:tcPr marT="45715" marB="45715"/>
                </a:tc>
                <a:tc>
                  <a:txBody>
                    <a:bodyPr/>
                    <a:lstStyle/>
                    <a:p>
                      <a:pPr marL="179388" indent="-179388">
                        <a:buFont typeface="Arial" pitchFamily="34" charset="0"/>
                        <a:buChar char="•"/>
                      </a:pPr>
                      <a:r>
                        <a:rPr lang="ne-NP" sz="1500" kern="1200" dirty="0" smtClean="0">
                          <a:solidFill>
                            <a:schemeClr val="tx1"/>
                          </a:solidFill>
                          <a:latin typeface="+mn-lt"/>
                          <a:ea typeface="+mn-ea"/>
                          <a:cs typeface="Kalimati" pitchFamily="2"/>
                        </a:rPr>
                        <a:t>परामर्श</a:t>
                      </a:r>
                      <a:r>
                        <a:rPr lang="ne-NP" sz="1500" kern="1200" baseline="0" dirty="0" smtClean="0">
                          <a:solidFill>
                            <a:schemeClr val="tx1"/>
                          </a:solidFill>
                          <a:latin typeface="+mn-lt"/>
                          <a:ea typeface="+mn-ea"/>
                          <a:cs typeface="Kalimati" pitchFamily="2"/>
                        </a:rPr>
                        <a:t>दाता छनौट गरी परिचालन गर्ने </a:t>
                      </a:r>
                      <a:endParaRPr lang="en-GB" sz="1500" kern="1200" dirty="0" smtClean="0">
                        <a:solidFill>
                          <a:schemeClr val="tx1"/>
                        </a:solidFill>
                        <a:latin typeface="+mn-lt"/>
                        <a:ea typeface="+mn-ea"/>
                        <a:cs typeface="Kalimati" pitchFamily="2"/>
                      </a:endParaRPr>
                    </a:p>
                  </a:txBody>
                  <a:tcPr marT="45715" marB="45715"/>
                </a:tc>
                <a:tc>
                  <a:txBody>
                    <a:bodyPr/>
                    <a:lstStyle/>
                    <a:p>
                      <a:r>
                        <a:rPr lang="ne-NP" sz="1600" kern="1200" dirty="0" smtClean="0">
                          <a:solidFill>
                            <a:schemeClr val="tx1"/>
                          </a:solidFill>
                          <a:latin typeface="+mn-lt"/>
                          <a:ea typeface="+mn-ea"/>
                          <a:cs typeface="Kalimati" pitchFamily="2"/>
                        </a:rPr>
                        <a:t>कोरियन कम्पनी (</a:t>
                      </a:r>
                      <a:r>
                        <a:rPr lang="en-US" sz="1600" kern="1200" dirty="0" err="1" smtClean="0">
                          <a:solidFill>
                            <a:schemeClr val="tx1"/>
                          </a:solidFill>
                          <a:latin typeface="+mn-lt"/>
                          <a:ea typeface="+mn-ea"/>
                          <a:cs typeface="Kalimati" pitchFamily="2"/>
                        </a:rPr>
                        <a:t>Sosung</a:t>
                      </a:r>
                      <a:r>
                        <a:rPr lang="ne-NP" sz="1600" kern="1200" dirty="0" smtClean="0">
                          <a:solidFill>
                            <a:schemeClr val="tx1"/>
                          </a:solidFill>
                          <a:latin typeface="+mn-lt"/>
                          <a:ea typeface="+mn-ea"/>
                          <a:cs typeface="Kalimati" pitchFamily="2"/>
                        </a:rPr>
                        <a:t>) छनौट भई परिचालन भएकोले १००</a:t>
                      </a:r>
                      <a:r>
                        <a:rPr lang="en-US" sz="1600" kern="1200" dirty="0" smtClean="0">
                          <a:solidFill>
                            <a:schemeClr val="tx1"/>
                          </a:solidFill>
                          <a:latin typeface="+mn-lt"/>
                          <a:ea typeface="+mn-ea"/>
                          <a:cs typeface="Kalimati" pitchFamily="2"/>
                        </a:rPr>
                        <a:t>%</a:t>
                      </a:r>
                      <a:r>
                        <a:rPr lang="ne-NP" sz="1600" kern="1200" dirty="0" smtClean="0">
                          <a:solidFill>
                            <a:schemeClr val="tx1"/>
                          </a:solidFill>
                          <a:latin typeface="+mn-lt"/>
                          <a:ea typeface="+mn-ea"/>
                          <a:cs typeface="Kalimati" pitchFamily="2"/>
                        </a:rPr>
                        <a:t> कार्य सम्पन्न।</a:t>
                      </a:r>
                      <a:endParaRPr lang="en-GB" sz="1600" kern="1200" dirty="0" smtClean="0">
                        <a:solidFill>
                          <a:schemeClr val="tx1"/>
                        </a:solidFill>
                        <a:latin typeface="+mn-lt"/>
                        <a:ea typeface="+mn-ea"/>
                        <a:cs typeface="Kalimati" pitchFamily="2"/>
                      </a:endParaRPr>
                    </a:p>
                  </a:txBody>
                  <a:tcPr marT="45715" marB="45715"/>
                </a:tc>
              </a:tr>
              <a:tr h="601115">
                <a:tc>
                  <a:txBody>
                    <a:bodyPr/>
                    <a:lstStyle/>
                    <a:p>
                      <a:pPr marL="514350" indent="-514350">
                        <a:buFont typeface="+mj-lt"/>
                        <a:buNone/>
                      </a:pPr>
                      <a:r>
                        <a:rPr lang="ne-NP" sz="1400" b="0" kern="1200" dirty="0" smtClean="0">
                          <a:solidFill>
                            <a:srgbClr val="0000FF"/>
                          </a:solidFill>
                          <a:latin typeface="+mn-lt"/>
                          <a:ea typeface="Kalimati" pitchFamily="2"/>
                          <a:cs typeface="Kalimati" pitchFamily="2"/>
                        </a:rPr>
                        <a:t>४</a:t>
                      </a:r>
                      <a:r>
                        <a:rPr lang="en-GB" sz="1400" b="0" kern="1200" dirty="0" smtClean="0">
                          <a:solidFill>
                            <a:srgbClr val="0000FF"/>
                          </a:solidFill>
                          <a:latin typeface="+mn-lt"/>
                          <a:ea typeface="Kalimati" pitchFamily="2"/>
                          <a:cs typeface="Kalimati" pitchFamily="2"/>
                        </a:rPr>
                        <a:t>.</a:t>
                      </a:r>
                      <a:endParaRPr lang="en-GB" sz="1400" b="0" kern="1200" dirty="0">
                        <a:solidFill>
                          <a:srgbClr val="0000FF"/>
                        </a:solidFill>
                        <a:latin typeface="+mn-lt"/>
                        <a:ea typeface="Kalimati" pitchFamily="2"/>
                        <a:cs typeface="Kalimati" pitchFamily="2"/>
                      </a:endParaRPr>
                    </a:p>
                  </a:txBody>
                  <a:tcPr marT="45715" marB="45715"/>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e-NP" sz="1600" kern="1200" spc="-100" dirty="0" smtClean="0">
                          <a:solidFill>
                            <a:srgbClr val="0000FF"/>
                          </a:solidFill>
                          <a:latin typeface="+mn-lt"/>
                          <a:ea typeface="+mn-ea"/>
                          <a:cs typeface="Kalimati" pitchFamily="2"/>
                        </a:rPr>
                        <a:t>अन्तर्राष्ट्रिय परामर्शदाता छनौट</a:t>
                      </a:r>
                      <a:r>
                        <a:rPr lang="ne-NP" sz="1600" kern="1200" spc="-100" baseline="0" dirty="0" smtClean="0">
                          <a:solidFill>
                            <a:srgbClr val="0000FF"/>
                          </a:solidFill>
                          <a:latin typeface="+mn-lt"/>
                          <a:ea typeface="+mn-ea"/>
                          <a:cs typeface="Kalimati" pitchFamily="2"/>
                        </a:rPr>
                        <a:t> </a:t>
                      </a:r>
                      <a:endParaRPr lang="en-GB" sz="1600" kern="1200" spc="-100" dirty="0">
                        <a:solidFill>
                          <a:srgbClr val="0000FF"/>
                        </a:solidFill>
                        <a:latin typeface="+mn-lt"/>
                        <a:ea typeface="+mn-ea"/>
                        <a:cs typeface="Kalimati" pitchFamily="2"/>
                      </a:endParaRPr>
                    </a:p>
                  </a:txBody>
                  <a:tcPr marT="45715" marB="45715"/>
                </a:tc>
                <a:tc>
                  <a:txBody>
                    <a:bodyPr/>
                    <a:lstStyle/>
                    <a:p>
                      <a:pPr marL="179388" indent="-179388">
                        <a:buFont typeface="Arial" pitchFamily="34" charset="0"/>
                        <a:buChar char="•"/>
                      </a:pPr>
                      <a:r>
                        <a:rPr lang="ne-NP" sz="1500" kern="1200" spc="-100" baseline="0" dirty="0" smtClean="0">
                          <a:solidFill>
                            <a:srgbClr val="0000FF"/>
                          </a:solidFill>
                          <a:latin typeface="+mn-lt"/>
                          <a:ea typeface="+mn-ea"/>
                          <a:cs typeface="Kalimati" pitchFamily="2"/>
                        </a:rPr>
                        <a:t>आशयपत्र (</a:t>
                      </a:r>
                      <a:r>
                        <a:rPr lang="en-US" sz="1500" kern="1200" spc="-100" baseline="0" dirty="0" err="1" smtClean="0">
                          <a:solidFill>
                            <a:srgbClr val="0000FF"/>
                          </a:solidFill>
                          <a:latin typeface="+mn-lt"/>
                          <a:ea typeface="+mn-ea"/>
                          <a:cs typeface="Kalimati" pitchFamily="2"/>
                        </a:rPr>
                        <a:t>EoI</a:t>
                      </a:r>
                      <a:r>
                        <a:rPr lang="ne-NP" sz="1500" kern="1200" spc="-100" baseline="0" dirty="0" smtClean="0">
                          <a:solidFill>
                            <a:srgbClr val="0000FF"/>
                          </a:solidFill>
                          <a:latin typeface="+mn-lt"/>
                          <a:ea typeface="+mn-ea"/>
                          <a:cs typeface="Kalimati" pitchFamily="2"/>
                        </a:rPr>
                        <a:t>) </a:t>
                      </a:r>
                      <a:r>
                        <a:rPr lang="ne-NP" sz="1500" kern="1200" spc="-100" dirty="0" smtClean="0">
                          <a:solidFill>
                            <a:srgbClr val="0000FF"/>
                          </a:solidFill>
                          <a:latin typeface="+mn-lt"/>
                          <a:ea typeface="+mn-ea"/>
                          <a:cs typeface="Kalimati" pitchFamily="2"/>
                        </a:rPr>
                        <a:t>डकुमेन्ट तयार गर्ने</a:t>
                      </a:r>
                      <a:endParaRPr lang="en-GB" sz="1500" kern="1200" spc="-100" dirty="0" smtClean="0">
                        <a:solidFill>
                          <a:srgbClr val="0000FF"/>
                        </a:solidFill>
                        <a:latin typeface="+mn-lt"/>
                        <a:ea typeface="+mn-ea"/>
                        <a:cs typeface="Kalimati" pitchFamily="2"/>
                      </a:endParaRPr>
                    </a:p>
                  </a:txBody>
                  <a:tcPr marT="45715" marB="45715"/>
                </a:tc>
                <a:tc>
                  <a:txBody>
                    <a:bodyPr/>
                    <a:lstStyle/>
                    <a:p>
                      <a:r>
                        <a:rPr lang="en-US" sz="1600" kern="1200" dirty="0" smtClean="0">
                          <a:solidFill>
                            <a:srgbClr val="0000FF"/>
                          </a:solidFill>
                          <a:latin typeface="+mn-lt"/>
                          <a:ea typeface="+mn-ea"/>
                          <a:cs typeface="Kalimati" pitchFamily="2"/>
                        </a:rPr>
                        <a:t>Expression of Interest (EOI)</a:t>
                      </a:r>
                      <a:r>
                        <a:rPr lang="ne-NP" sz="1600" kern="1200" dirty="0" smtClean="0">
                          <a:solidFill>
                            <a:srgbClr val="0000FF"/>
                          </a:solidFill>
                          <a:latin typeface="+mn-lt"/>
                          <a:ea typeface="+mn-ea"/>
                          <a:cs typeface="Kalimati" pitchFamily="2"/>
                        </a:rPr>
                        <a:t> डकुमेन्ट तयार भई १००</a:t>
                      </a:r>
                      <a:r>
                        <a:rPr lang="en-US" sz="1600" kern="1200" dirty="0" smtClean="0">
                          <a:solidFill>
                            <a:srgbClr val="0000FF"/>
                          </a:solidFill>
                          <a:latin typeface="+mn-lt"/>
                          <a:ea typeface="+mn-ea"/>
                          <a:cs typeface="Kalimati" pitchFamily="2"/>
                        </a:rPr>
                        <a:t>%</a:t>
                      </a:r>
                      <a:r>
                        <a:rPr lang="ne-NP" sz="1600" kern="1200" dirty="0" smtClean="0">
                          <a:solidFill>
                            <a:srgbClr val="0000FF"/>
                          </a:solidFill>
                          <a:latin typeface="+mn-lt"/>
                          <a:ea typeface="+mn-ea"/>
                          <a:cs typeface="Kalimati" pitchFamily="2"/>
                        </a:rPr>
                        <a:t> कार्य सम्पन्न (</a:t>
                      </a:r>
                      <a:r>
                        <a:rPr lang="en-US" sz="1600" kern="1200" dirty="0" smtClean="0">
                          <a:solidFill>
                            <a:srgbClr val="0000FF"/>
                          </a:solidFill>
                          <a:latin typeface="+mn-lt"/>
                          <a:ea typeface="+mn-ea"/>
                          <a:cs typeface="Kalimati" pitchFamily="2"/>
                        </a:rPr>
                        <a:t>EOI</a:t>
                      </a:r>
                      <a:r>
                        <a:rPr lang="en-US" sz="1600" kern="1200" baseline="0" dirty="0" smtClean="0">
                          <a:solidFill>
                            <a:srgbClr val="0000FF"/>
                          </a:solidFill>
                          <a:latin typeface="+mn-lt"/>
                          <a:ea typeface="+mn-ea"/>
                          <a:cs typeface="Kalimati" pitchFamily="2"/>
                        </a:rPr>
                        <a:t> Document Issue </a:t>
                      </a:r>
                      <a:r>
                        <a:rPr lang="ne-NP" sz="1600" kern="1200" baseline="0" dirty="0" smtClean="0">
                          <a:solidFill>
                            <a:srgbClr val="0000FF"/>
                          </a:solidFill>
                          <a:latin typeface="+mn-lt"/>
                          <a:ea typeface="+mn-ea"/>
                          <a:cs typeface="Kalimati" pitchFamily="2"/>
                        </a:rPr>
                        <a:t>भएको</a:t>
                      </a:r>
                      <a:r>
                        <a:rPr lang="ne-NP" sz="1600" kern="1200" dirty="0" smtClean="0">
                          <a:solidFill>
                            <a:srgbClr val="0000FF"/>
                          </a:solidFill>
                          <a:latin typeface="+mn-lt"/>
                          <a:ea typeface="+mn-ea"/>
                          <a:cs typeface="Kalimati" pitchFamily="2"/>
                        </a:rPr>
                        <a:t>)</a:t>
                      </a:r>
                      <a:endParaRPr lang="en-GB" sz="1600" kern="1200" dirty="0" smtClean="0">
                        <a:solidFill>
                          <a:srgbClr val="0000FF"/>
                        </a:solidFill>
                        <a:latin typeface="+mn-lt"/>
                        <a:ea typeface="+mn-ea"/>
                        <a:cs typeface="Kalimati" pitchFamily="2"/>
                      </a:endParaRPr>
                    </a:p>
                  </a:txBody>
                  <a:tcPr marT="45715" marB="45715"/>
                </a:tc>
              </a:tr>
              <a:tr h="618845">
                <a:tc>
                  <a:txBody>
                    <a:bodyPr/>
                    <a:lstStyle/>
                    <a:p>
                      <a:pPr marL="514350" indent="-514350">
                        <a:buFont typeface="+mj-lt"/>
                        <a:buNone/>
                      </a:pPr>
                      <a:r>
                        <a:rPr lang="ne-NP" sz="1400" kern="1200" dirty="0" smtClean="0">
                          <a:solidFill>
                            <a:schemeClr val="tx1"/>
                          </a:solidFill>
                          <a:latin typeface="+mn-lt"/>
                          <a:ea typeface="+mn-ea"/>
                          <a:cs typeface="Kalimati" pitchFamily="2"/>
                        </a:rPr>
                        <a:t>५</a:t>
                      </a:r>
                      <a:r>
                        <a:rPr lang="en-GB" sz="1400" kern="1200" dirty="0" smtClean="0">
                          <a:solidFill>
                            <a:schemeClr val="tx1"/>
                          </a:solidFill>
                          <a:latin typeface="+mn-lt"/>
                          <a:ea typeface="+mn-ea"/>
                          <a:cs typeface="Kalimati" pitchFamily="2"/>
                        </a:rPr>
                        <a:t>.</a:t>
                      </a:r>
                      <a:endParaRPr lang="en-GB" sz="1400" kern="1200" dirty="0">
                        <a:solidFill>
                          <a:schemeClr val="tx1"/>
                        </a:solidFill>
                        <a:latin typeface="+mn-lt"/>
                        <a:ea typeface="+mn-ea"/>
                        <a:cs typeface="Kalimati" pitchFamily="2"/>
                      </a:endParaRPr>
                    </a:p>
                  </a:txBody>
                  <a:tcPr marT="45715" marB="45715"/>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e-NP" sz="1600" kern="1200" dirty="0" smtClean="0">
                          <a:solidFill>
                            <a:schemeClr val="tx1"/>
                          </a:solidFill>
                          <a:latin typeface="+mn-lt"/>
                          <a:ea typeface="+mn-ea"/>
                          <a:cs typeface="+mn-cs"/>
                        </a:rPr>
                        <a:t> १००० वटा रुख कटान</a:t>
                      </a:r>
                      <a:endParaRPr lang="en-GB" sz="1600" kern="1200" dirty="0">
                        <a:solidFill>
                          <a:schemeClr val="tx1"/>
                        </a:solidFill>
                        <a:latin typeface="+mn-lt"/>
                        <a:ea typeface="+mn-ea"/>
                        <a:cs typeface="Kalimati" pitchFamily="2"/>
                      </a:endParaRPr>
                    </a:p>
                  </a:txBody>
                  <a:tcPr marT="45715" marB="45715"/>
                </a:tc>
                <a:tc>
                  <a:txBody>
                    <a:bodyPr/>
                    <a:lstStyle/>
                    <a:p>
                      <a:pPr marL="179388" indent="-179388">
                        <a:buFont typeface="Arial" pitchFamily="34" charset="0"/>
                        <a:buChar char="•"/>
                      </a:pPr>
                      <a:r>
                        <a:rPr lang="ne-NP" sz="1500" kern="1200" spc="-100" dirty="0" smtClean="0">
                          <a:solidFill>
                            <a:schemeClr val="tx1"/>
                          </a:solidFill>
                          <a:latin typeface="+mn-lt"/>
                          <a:ea typeface="+mn-ea"/>
                          <a:cs typeface="Kalimati" pitchFamily="2"/>
                        </a:rPr>
                        <a:t>३०० रुख</a:t>
                      </a:r>
                      <a:r>
                        <a:rPr lang="ne-NP" sz="1500" kern="1200" spc="-100" baseline="0" dirty="0" smtClean="0">
                          <a:solidFill>
                            <a:schemeClr val="tx1"/>
                          </a:solidFill>
                          <a:latin typeface="+mn-lt"/>
                          <a:ea typeface="+mn-ea"/>
                          <a:cs typeface="Kalimati" pitchFamily="2"/>
                        </a:rPr>
                        <a:t> कटान गर्ने </a:t>
                      </a:r>
                      <a:endParaRPr lang="en-GB" sz="1500" kern="1200" spc="-100" dirty="0" smtClean="0">
                        <a:solidFill>
                          <a:schemeClr val="tx1"/>
                        </a:solidFill>
                        <a:latin typeface="+mn-lt"/>
                        <a:ea typeface="+mn-ea"/>
                        <a:cs typeface="Kalimati" pitchFamily="2"/>
                      </a:endParaRPr>
                    </a:p>
                  </a:txBody>
                  <a:tcPr marT="45715" marB="45715"/>
                </a:tc>
                <a:tc>
                  <a:txBody>
                    <a:bodyPr/>
                    <a:lstStyle/>
                    <a:p>
                      <a:pPr algn="l"/>
                      <a:r>
                        <a:rPr lang="ne-NP" sz="1600" kern="1200" dirty="0" smtClean="0">
                          <a:solidFill>
                            <a:schemeClr val="tx1"/>
                          </a:solidFill>
                          <a:latin typeface="+mn-lt"/>
                          <a:ea typeface="+mn-ea"/>
                          <a:cs typeface="Kalimati" pitchFamily="2"/>
                        </a:rPr>
                        <a:t>२७ गोटा रुख कटान कार्य सम्पन्न ।</a:t>
                      </a:r>
                    </a:p>
                    <a:p>
                      <a:r>
                        <a:rPr lang="ne-NP" sz="1600" kern="1200" baseline="0" dirty="0" smtClean="0">
                          <a:solidFill>
                            <a:schemeClr val="tx1"/>
                          </a:solidFill>
                          <a:latin typeface="+mn-lt"/>
                          <a:ea typeface="+mn-ea"/>
                          <a:cs typeface="Kalimati" pitchFamily="2"/>
                        </a:rPr>
                        <a:t>(कमभन्दा कम रुख कटान गर्ने योजना)        </a:t>
                      </a:r>
                      <a:r>
                        <a:rPr lang="ne-NP" sz="1600" kern="1200" baseline="0" dirty="0" smtClean="0">
                          <a:solidFill>
                            <a:srgbClr val="0000FF"/>
                          </a:solidFill>
                          <a:latin typeface="+mn-lt"/>
                          <a:ea typeface="+mn-ea"/>
                          <a:cs typeface="Kalimati" pitchFamily="2"/>
                        </a:rPr>
                        <a:t>१०</a:t>
                      </a:r>
                      <a:r>
                        <a:rPr lang="en-US" sz="1600" kern="1200" baseline="0" dirty="0" smtClean="0">
                          <a:solidFill>
                            <a:srgbClr val="0000FF"/>
                          </a:solidFill>
                          <a:latin typeface="+mn-lt"/>
                          <a:ea typeface="+mn-ea"/>
                          <a:cs typeface="Kalimati" pitchFamily="2"/>
                        </a:rPr>
                        <a:t>%</a:t>
                      </a:r>
                      <a:r>
                        <a:rPr lang="ne-NP" sz="1600" kern="1200" baseline="0" dirty="0" smtClean="0">
                          <a:solidFill>
                            <a:srgbClr val="0000FF"/>
                          </a:solidFill>
                          <a:latin typeface="+mn-lt"/>
                          <a:ea typeface="+mn-ea"/>
                          <a:cs typeface="Kalimati" pitchFamily="2"/>
                        </a:rPr>
                        <a:t> कार्य सम्पन्न</a:t>
                      </a:r>
                      <a:endParaRPr lang="en-GB" sz="1600" kern="1200" dirty="0" smtClean="0">
                        <a:solidFill>
                          <a:schemeClr val="tx1"/>
                        </a:solidFill>
                        <a:latin typeface="+mn-lt"/>
                        <a:ea typeface="+mn-ea"/>
                        <a:cs typeface="Kalimati" pitchFamily="2"/>
                      </a:endParaRPr>
                    </a:p>
                  </a:txBody>
                  <a:tcPr marT="45715" marB="45715"/>
                </a:tc>
              </a:tr>
              <a:tr h="648380">
                <a:tc>
                  <a:txBody>
                    <a:bodyPr/>
                    <a:lstStyle/>
                    <a:p>
                      <a:pPr marL="514350" marR="0" indent="-514350" algn="l" defTabSz="914400" rtl="0" eaLnBrk="1" fontAlgn="auto" latinLnBrk="0" hangingPunct="1">
                        <a:lnSpc>
                          <a:spcPct val="100000"/>
                        </a:lnSpc>
                        <a:spcBef>
                          <a:spcPts val="0"/>
                        </a:spcBef>
                        <a:spcAft>
                          <a:spcPts val="0"/>
                        </a:spcAft>
                        <a:buClrTx/>
                        <a:buSzTx/>
                        <a:buFont typeface="+mj-lt"/>
                        <a:buNone/>
                        <a:tabLst/>
                        <a:defRPr/>
                      </a:pPr>
                      <a:r>
                        <a:rPr lang="ne-NP" sz="1400" kern="1200" dirty="0" smtClean="0">
                          <a:solidFill>
                            <a:srgbClr val="0000FF"/>
                          </a:solidFill>
                          <a:latin typeface="+mn-lt"/>
                          <a:ea typeface="+mn-ea"/>
                          <a:cs typeface="Kalimati" pitchFamily="2"/>
                        </a:rPr>
                        <a:t>६</a:t>
                      </a:r>
                      <a:r>
                        <a:rPr lang="en-GB" sz="1400" kern="1200" dirty="0" smtClean="0">
                          <a:solidFill>
                            <a:srgbClr val="0000FF"/>
                          </a:solidFill>
                          <a:latin typeface="+mn-lt"/>
                          <a:ea typeface="+mn-ea"/>
                          <a:cs typeface="Kalimati" pitchFamily="2"/>
                        </a:rPr>
                        <a:t>.</a:t>
                      </a:r>
                    </a:p>
                    <a:p>
                      <a:pPr marL="514350" indent="-514350">
                        <a:buFont typeface="+mj-lt"/>
                        <a:buNone/>
                      </a:pPr>
                      <a:endParaRPr lang="en-GB" sz="1400" kern="1200" dirty="0">
                        <a:solidFill>
                          <a:srgbClr val="0000FF"/>
                        </a:solidFill>
                        <a:latin typeface="+mn-lt"/>
                        <a:ea typeface="+mn-ea"/>
                        <a:cs typeface="Kalimati" pitchFamily="2"/>
                      </a:endParaRPr>
                    </a:p>
                  </a:txBody>
                  <a:tcPr marT="45715" marB="45715"/>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e-NP" sz="1600" kern="1200" dirty="0" smtClean="0">
                          <a:solidFill>
                            <a:srgbClr val="0000FF"/>
                          </a:solidFill>
                          <a:latin typeface="+mn-lt"/>
                          <a:ea typeface="+mn-ea"/>
                          <a:cs typeface="Kalimati" pitchFamily="2"/>
                        </a:rPr>
                        <a:t>केन्द्रीय</a:t>
                      </a:r>
                      <a:r>
                        <a:rPr lang="ne-NP" sz="1600" kern="1200" baseline="0" dirty="0" smtClean="0">
                          <a:solidFill>
                            <a:srgbClr val="0000FF"/>
                          </a:solidFill>
                          <a:latin typeface="+mn-lt"/>
                          <a:ea typeface="+mn-ea"/>
                          <a:cs typeface="Kalimati" pitchFamily="2"/>
                        </a:rPr>
                        <a:t> कार्यालय निर्माण</a:t>
                      </a:r>
                      <a:endParaRPr lang="en-GB" sz="1600" kern="1200" dirty="0">
                        <a:solidFill>
                          <a:srgbClr val="0000FF"/>
                        </a:solidFill>
                        <a:latin typeface="+mn-lt"/>
                        <a:ea typeface="+mn-ea"/>
                        <a:cs typeface="Kalimati" pitchFamily="2"/>
                      </a:endParaRPr>
                    </a:p>
                  </a:txBody>
                  <a:tcPr marT="45715" marB="45715"/>
                </a:tc>
                <a:tc>
                  <a:txBody>
                    <a:bodyPr/>
                    <a:lstStyle/>
                    <a:p>
                      <a:pPr marL="179388" indent="-179388">
                        <a:buFont typeface="Arial" pitchFamily="34" charset="0"/>
                        <a:buChar char="•"/>
                      </a:pPr>
                      <a:r>
                        <a:rPr lang="ne-NP" sz="1500" kern="1200" dirty="0" smtClean="0">
                          <a:solidFill>
                            <a:srgbClr val="0000FF"/>
                          </a:solidFill>
                          <a:latin typeface="+mn-lt"/>
                          <a:ea typeface="+mn-ea"/>
                          <a:cs typeface="Kalimati" pitchFamily="2"/>
                        </a:rPr>
                        <a:t>निर्माण कार्य</a:t>
                      </a:r>
                      <a:r>
                        <a:rPr lang="ne-NP" sz="1500" kern="1200" baseline="0" dirty="0" smtClean="0">
                          <a:solidFill>
                            <a:srgbClr val="0000FF"/>
                          </a:solidFill>
                          <a:latin typeface="+mn-lt"/>
                          <a:ea typeface="+mn-ea"/>
                          <a:cs typeface="Kalimati" pitchFamily="2"/>
                        </a:rPr>
                        <a:t> ७०</a:t>
                      </a:r>
                      <a:r>
                        <a:rPr lang="en-US" sz="1500" kern="1200" baseline="0" dirty="0" smtClean="0">
                          <a:solidFill>
                            <a:srgbClr val="0000FF"/>
                          </a:solidFill>
                          <a:latin typeface="+mn-lt"/>
                          <a:ea typeface="+mn-ea"/>
                          <a:cs typeface="Kalimati" pitchFamily="2"/>
                        </a:rPr>
                        <a:t>%</a:t>
                      </a:r>
                      <a:r>
                        <a:rPr lang="ne-NP" sz="1500" kern="1200" baseline="0" dirty="0" smtClean="0">
                          <a:solidFill>
                            <a:srgbClr val="0000FF"/>
                          </a:solidFill>
                          <a:latin typeface="+mn-lt"/>
                          <a:ea typeface="+mn-ea"/>
                          <a:cs typeface="Kalimati" pitchFamily="2"/>
                        </a:rPr>
                        <a:t> सम्पन्न गर्ने</a:t>
                      </a:r>
                      <a:endParaRPr lang="en-GB" sz="1500" kern="1200" dirty="0" smtClean="0">
                        <a:solidFill>
                          <a:srgbClr val="0000FF"/>
                        </a:solidFill>
                        <a:latin typeface="+mn-lt"/>
                        <a:ea typeface="+mn-ea"/>
                        <a:cs typeface="Kalimati" pitchFamily="2"/>
                      </a:endParaRPr>
                    </a:p>
                  </a:txBody>
                  <a:tcPr marT="45715" marB="45715"/>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e-NP" sz="1600" kern="1200" dirty="0" smtClean="0">
                          <a:solidFill>
                            <a:srgbClr val="0000FF"/>
                          </a:solidFill>
                          <a:latin typeface="+mn-lt"/>
                          <a:ea typeface="+mn-ea"/>
                          <a:cs typeface="Kalimati" pitchFamily="2"/>
                        </a:rPr>
                        <a:t>निर्माण कार्य ७०</a:t>
                      </a:r>
                      <a:r>
                        <a:rPr lang="en-US" sz="1600" kern="1200" dirty="0" smtClean="0">
                          <a:solidFill>
                            <a:srgbClr val="0000FF"/>
                          </a:solidFill>
                          <a:latin typeface="+mn-lt"/>
                          <a:ea typeface="+mn-ea"/>
                          <a:cs typeface="Kalimati" pitchFamily="2"/>
                        </a:rPr>
                        <a:t>%</a:t>
                      </a:r>
                      <a:r>
                        <a:rPr lang="ne-NP" sz="1600" kern="1200" dirty="0" smtClean="0">
                          <a:solidFill>
                            <a:srgbClr val="0000FF"/>
                          </a:solidFill>
                          <a:latin typeface="+mn-lt"/>
                          <a:ea typeface="+mn-ea"/>
                          <a:cs typeface="Kalimati" pitchFamily="2"/>
                        </a:rPr>
                        <a:t> सम्पन्न</a:t>
                      </a:r>
                      <a:r>
                        <a:rPr lang="ne-NP" sz="1600" kern="1200" baseline="0" dirty="0" smtClean="0">
                          <a:solidFill>
                            <a:srgbClr val="0000FF"/>
                          </a:solidFill>
                          <a:latin typeface="+mn-lt"/>
                          <a:ea typeface="+mn-ea"/>
                          <a:cs typeface="Kalimati" pitchFamily="2"/>
                        </a:rPr>
                        <a:t> भई १००</a:t>
                      </a:r>
                      <a:r>
                        <a:rPr lang="en-US" sz="1600" kern="1200" baseline="0" dirty="0" smtClean="0">
                          <a:solidFill>
                            <a:srgbClr val="0000FF"/>
                          </a:solidFill>
                          <a:latin typeface="+mn-lt"/>
                          <a:ea typeface="+mn-ea"/>
                          <a:cs typeface="Kalimati" pitchFamily="2"/>
                        </a:rPr>
                        <a:t>%</a:t>
                      </a:r>
                      <a:r>
                        <a:rPr lang="ne-NP" sz="1600" kern="1200" baseline="0" dirty="0" smtClean="0">
                          <a:solidFill>
                            <a:srgbClr val="0000FF"/>
                          </a:solidFill>
                          <a:latin typeface="+mn-lt"/>
                          <a:ea typeface="+mn-ea"/>
                          <a:cs typeface="Kalimati" pitchFamily="2"/>
                        </a:rPr>
                        <a:t> कार्य सम्पन्न</a:t>
                      </a:r>
                      <a:endParaRPr lang="en-GB" sz="1600" kern="1200" dirty="0" smtClean="0">
                        <a:solidFill>
                          <a:srgbClr val="0000FF"/>
                        </a:solidFill>
                        <a:latin typeface="+mn-lt"/>
                        <a:ea typeface="+mn-ea"/>
                        <a:cs typeface="Kalimati" pitchFamily="2"/>
                      </a:endParaRPr>
                    </a:p>
                  </a:txBody>
                  <a:tcPr marT="45715" marB="45715"/>
                </a:tc>
              </a:tr>
              <a:tr h="669469">
                <a:tc>
                  <a:txBody>
                    <a:bodyPr/>
                    <a:lstStyle/>
                    <a:p>
                      <a:pPr marL="514350" indent="-514350">
                        <a:buFont typeface="+mj-lt"/>
                        <a:buNone/>
                      </a:pPr>
                      <a:r>
                        <a:rPr lang="ne-NP" sz="1400" kern="1200" dirty="0" smtClean="0">
                          <a:solidFill>
                            <a:schemeClr val="tx1"/>
                          </a:solidFill>
                          <a:latin typeface="+mn-lt"/>
                          <a:ea typeface="+mn-ea"/>
                          <a:cs typeface="Kalimati" pitchFamily="2"/>
                        </a:rPr>
                        <a:t>७</a:t>
                      </a:r>
                      <a:endParaRPr lang="en-GB" sz="1400" kern="1200" dirty="0">
                        <a:solidFill>
                          <a:schemeClr val="tx1"/>
                        </a:solidFill>
                        <a:latin typeface="+mn-lt"/>
                        <a:ea typeface="+mn-ea"/>
                        <a:cs typeface="Kalimati" pitchFamily="2"/>
                      </a:endParaRPr>
                    </a:p>
                  </a:txBody>
                  <a:tcPr marT="45715" marB="45715"/>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e-NP" sz="1600" kern="1200" dirty="0" smtClean="0">
                          <a:solidFill>
                            <a:schemeClr val="tx1"/>
                          </a:solidFill>
                          <a:latin typeface="+mn-lt"/>
                          <a:ea typeface="+mn-ea"/>
                          <a:cs typeface="Kalimati" pitchFamily="2"/>
                        </a:rPr>
                        <a:t>क्याम्प निर्माण</a:t>
                      </a:r>
                      <a:endParaRPr lang="en-GB" sz="1600" kern="1200" dirty="0">
                        <a:solidFill>
                          <a:schemeClr val="tx1"/>
                        </a:solidFill>
                        <a:latin typeface="+mn-lt"/>
                        <a:ea typeface="+mn-ea"/>
                        <a:cs typeface="Kalimati" pitchFamily="2"/>
                      </a:endParaRPr>
                    </a:p>
                  </a:txBody>
                  <a:tcPr marT="45715" marB="45715"/>
                </a:tc>
                <a:tc>
                  <a:txBody>
                    <a:bodyPr/>
                    <a:lstStyle/>
                    <a:p>
                      <a:pPr marL="179388" indent="-179388">
                        <a:buFont typeface="Arial" pitchFamily="34" charset="0"/>
                        <a:buChar char="•"/>
                      </a:pPr>
                      <a:r>
                        <a:rPr lang="ne-NP" sz="1500" kern="1200" dirty="0" smtClean="0">
                          <a:solidFill>
                            <a:schemeClr val="tx1"/>
                          </a:solidFill>
                          <a:latin typeface="+mn-lt"/>
                          <a:ea typeface="+mn-ea"/>
                          <a:cs typeface="Kalimati" pitchFamily="2"/>
                        </a:rPr>
                        <a:t>२ वटा क्याम्प निर्माण गर्ने</a:t>
                      </a:r>
                      <a:endParaRPr lang="en-GB" sz="1500" kern="1200" dirty="0" smtClean="0">
                        <a:solidFill>
                          <a:schemeClr val="tx1"/>
                        </a:solidFill>
                        <a:latin typeface="+mn-lt"/>
                        <a:ea typeface="+mn-ea"/>
                        <a:cs typeface="Kalimati" pitchFamily="2"/>
                      </a:endParaRPr>
                    </a:p>
                  </a:txBody>
                  <a:tcPr marT="45715" marB="45715"/>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e-NP" sz="1600" kern="1200" dirty="0" smtClean="0">
                          <a:solidFill>
                            <a:schemeClr val="tx1"/>
                          </a:solidFill>
                          <a:latin typeface="+mn-lt"/>
                          <a:ea typeface="+mn-ea"/>
                          <a:cs typeface="Kalimati" pitchFamily="2"/>
                        </a:rPr>
                        <a:t>मकवानपुर</a:t>
                      </a:r>
                      <a:r>
                        <a:rPr lang="ne-NP" sz="1600" kern="1200" baseline="0" dirty="0" smtClean="0">
                          <a:solidFill>
                            <a:schemeClr val="tx1"/>
                          </a:solidFill>
                          <a:latin typeface="+mn-lt"/>
                          <a:ea typeface="+mn-ea"/>
                          <a:cs typeface="Kalimati" pitchFamily="2"/>
                        </a:rPr>
                        <a:t> धेद्रे इलाकामा निर्माण कार्य भइरहेको र खोकना क्याम्प निर्माणको लागि बोलपत्र आह्वान गरी ६५ </a:t>
                      </a:r>
                      <a:r>
                        <a:rPr lang="en-US" sz="1600" kern="1200" baseline="0" dirty="0" smtClean="0">
                          <a:solidFill>
                            <a:schemeClr val="tx1"/>
                          </a:solidFill>
                          <a:latin typeface="+mn-lt"/>
                          <a:ea typeface="+mn-ea"/>
                          <a:cs typeface="Kalimati" pitchFamily="2"/>
                        </a:rPr>
                        <a:t>% </a:t>
                      </a:r>
                      <a:r>
                        <a:rPr lang="ne-NP" sz="1600" kern="1200" baseline="0" dirty="0" smtClean="0">
                          <a:solidFill>
                            <a:schemeClr val="tx1"/>
                          </a:solidFill>
                          <a:latin typeface="+mn-lt"/>
                          <a:ea typeface="+mn-ea"/>
                          <a:cs typeface="Kalimati" pitchFamily="2"/>
                        </a:rPr>
                        <a:t>कार्य सम्पन्न । </a:t>
                      </a:r>
                      <a:endParaRPr lang="en-GB" sz="1600" kern="1200" dirty="0" smtClean="0">
                        <a:solidFill>
                          <a:schemeClr val="tx1"/>
                        </a:solidFill>
                        <a:latin typeface="+mn-lt"/>
                        <a:ea typeface="+mn-ea"/>
                        <a:cs typeface="Kalimati" pitchFamily="2"/>
                      </a:endParaRPr>
                    </a:p>
                  </a:txBody>
                  <a:tcPr marT="45715" marB="45715"/>
                </a:tc>
              </a:tr>
              <a:tr h="567076">
                <a:tc>
                  <a:txBody>
                    <a:bodyPr/>
                    <a:lstStyle/>
                    <a:p>
                      <a:pPr marL="514350" indent="-514350">
                        <a:buFont typeface="+mj-lt"/>
                        <a:buNone/>
                      </a:pPr>
                      <a:r>
                        <a:rPr lang="ne-NP" sz="1400" kern="1200" dirty="0" smtClean="0">
                          <a:solidFill>
                            <a:srgbClr val="0000FF"/>
                          </a:solidFill>
                          <a:latin typeface="+mn-lt"/>
                          <a:ea typeface="+mn-ea"/>
                          <a:cs typeface="Kalimati" pitchFamily="2"/>
                        </a:rPr>
                        <a:t>८</a:t>
                      </a:r>
                      <a:r>
                        <a:rPr lang="en-GB" sz="1400" kern="1200" dirty="0" smtClean="0">
                          <a:solidFill>
                            <a:srgbClr val="0000FF"/>
                          </a:solidFill>
                          <a:latin typeface="+mn-lt"/>
                          <a:ea typeface="+mn-ea"/>
                          <a:cs typeface="Kalimati" pitchFamily="2"/>
                        </a:rPr>
                        <a:t>.</a:t>
                      </a:r>
                      <a:endParaRPr lang="en-GB" sz="1400" kern="1200" dirty="0">
                        <a:solidFill>
                          <a:srgbClr val="0000FF"/>
                        </a:solidFill>
                        <a:latin typeface="+mn-lt"/>
                        <a:ea typeface="+mn-ea"/>
                        <a:cs typeface="Kalimati" pitchFamily="2"/>
                      </a:endParaRPr>
                    </a:p>
                  </a:txBody>
                  <a:tcPr marT="45715" marB="45715"/>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e-NP" sz="1600" kern="1200" dirty="0" smtClean="0">
                          <a:solidFill>
                            <a:srgbClr val="0000FF"/>
                          </a:solidFill>
                          <a:latin typeface="+mn-lt"/>
                          <a:ea typeface="+mn-ea"/>
                          <a:cs typeface="Kalimati" pitchFamily="2"/>
                        </a:rPr>
                        <a:t>बाँकी जग्गाको</a:t>
                      </a:r>
                      <a:r>
                        <a:rPr lang="ne-NP" sz="1600" kern="1200" baseline="0" dirty="0" smtClean="0">
                          <a:solidFill>
                            <a:srgbClr val="0000FF"/>
                          </a:solidFill>
                          <a:latin typeface="+mn-lt"/>
                          <a:ea typeface="+mn-ea"/>
                          <a:cs typeface="Kalimati" pitchFamily="2"/>
                        </a:rPr>
                        <a:t> </a:t>
                      </a:r>
                      <a:r>
                        <a:rPr lang="ne-NP" sz="1600" kern="1200" dirty="0" smtClean="0">
                          <a:solidFill>
                            <a:srgbClr val="0000FF"/>
                          </a:solidFill>
                          <a:latin typeface="+mn-lt"/>
                          <a:ea typeface="+mn-ea"/>
                          <a:cs typeface="Kalimati" pitchFamily="2"/>
                        </a:rPr>
                        <a:t>मुआब्जा वितरण/खरिद कार्य</a:t>
                      </a:r>
                      <a:endParaRPr lang="en-GB" sz="1600" kern="1200" dirty="0">
                        <a:solidFill>
                          <a:srgbClr val="0000FF"/>
                        </a:solidFill>
                        <a:latin typeface="+mn-lt"/>
                        <a:ea typeface="+mn-ea"/>
                        <a:cs typeface="Kalimati" pitchFamily="2"/>
                      </a:endParaRPr>
                    </a:p>
                  </a:txBody>
                  <a:tcPr marT="45715" marB="45715"/>
                </a:tc>
                <a:tc>
                  <a:txBody>
                    <a:bodyPr/>
                    <a:lstStyle/>
                    <a:p>
                      <a:pPr marL="179388" indent="-179388">
                        <a:buFont typeface="Arial" pitchFamily="34" charset="0"/>
                        <a:buChar char="•"/>
                      </a:pPr>
                      <a:r>
                        <a:rPr lang="ne-NP" sz="1500" kern="1200" dirty="0" smtClean="0">
                          <a:solidFill>
                            <a:srgbClr val="0000FF"/>
                          </a:solidFill>
                          <a:latin typeface="+mn-lt"/>
                          <a:ea typeface="+mn-ea"/>
                          <a:cs typeface="Kalimati" pitchFamily="2"/>
                        </a:rPr>
                        <a:t>कागजपत्र तयार गरी पेश गर्ने </a:t>
                      </a:r>
                      <a:endParaRPr lang="en-GB" sz="1500" kern="1200" dirty="0" smtClean="0">
                        <a:solidFill>
                          <a:srgbClr val="0000FF"/>
                        </a:solidFill>
                        <a:latin typeface="+mn-lt"/>
                        <a:ea typeface="+mn-ea"/>
                        <a:cs typeface="Kalimati" pitchFamily="2"/>
                      </a:endParaRPr>
                    </a:p>
                  </a:txBody>
                  <a:tcPr marT="45715" marB="45715"/>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e-NP" sz="1600" kern="1200" dirty="0" smtClean="0">
                          <a:solidFill>
                            <a:srgbClr val="0000FF"/>
                          </a:solidFill>
                          <a:latin typeface="+mn-lt"/>
                          <a:ea typeface="+mn-ea"/>
                          <a:cs typeface="Kalimati" pitchFamily="2"/>
                        </a:rPr>
                        <a:t>आवश्यक कागजपत्रहरु</a:t>
                      </a:r>
                      <a:r>
                        <a:rPr lang="ne-NP" sz="1600" kern="1200" baseline="0" dirty="0" smtClean="0">
                          <a:solidFill>
                            <a:srgbClr val="0000FF"/>
                          </a:solidFill>
                          <a:latin typeface="+mn-lt"/>
                          <a:ea typeface="+mn-ea"/>
                          <a:cs typeface="Kalimati" pitchFamily="2"/>
                        </a:rPr>
                        <a:t> तयार गरी सम्बन्धित निकायमा पेश गरि सकिएकोले १००</a:t>
                      </a:r>
                      <a:r>
                        <a:rPr lang="en-US" sz="1600" kern="1200" baseline="0" dirty="0" smtClean="0">
                          <a:solidFill>
                            <a:srgbClr val="0000FF"/>
                          </a:solidFill>
                          <a:latin typeface="+mn-lt"/>
                          <a:ea typeface="+mn-ea"/>
                          <a:cs typeface="Kalimati" pitchFamily="2"/>
                        </a:rPr>
                        <a:t>% </a:t>
                      </a:r>
                      <a:r>
                        <a:rPr lang="ne-NP" sz="1600" kern="1200" baseline="0" dirty="0" smtClean="0">
                          <a:solidFill>
                            <a:srgbClr val="0000FF"/>
                          </a:solidFill>
                          <a:latin typeface="+mn-lt"/>
                          <a:ea typeface="+mn-ea"/>
                          <a:cs typeface="Kalimati" pitchFamily="2"/>
                        </a:rPr>
                        <a:t>कार्य सम्पन्न।               </a:t>
                      </a:r>
                    </a:p>
                    <a:p>
                      <a:pPr marL="0" marR="0" indent="0" algn="l" defTabSz="914400" rtl="0" eaLnBrk="1" fontAlgn="auto" latinLnBrk="0" hangingPunct="1">
                        <a:lnSpc>
                          <a:spcPct val="100000"/>
                        </a:lnSpc>
                        <a:spcBef>
                          <a:spcPts val="0"/>
                        </a:spcBef>
                        <a:spcAft>
                          <a:spcPts val="0"/>
                        </a:spcAft>
                        <a:buClrTx/>
                        <a:buSzTx/>
                        <a:buFontTx/>
                        <a:buNone/>
                        <a:tabLst/>
                        <a:defRPr/>
                      </a:pPr>
                      <a:r>
                        <a:rPr lang="ne-NP" sz="1600" b="0" kern="1200" dirty="0" smtClean="0">
                          <a:solidFill>
                            <a:srgbClr val="FF0000"/>
                          </a:solidFill>
                          <a:latin typeface="+mn-lt"/>
                          <a:ea typeface="+mn-ea"/>
                          <a:cs typeface="+mn-cs"/>
                        </a:rPr>
                        <a:t>चौमासिक</a:t>
                      </a:r>
                      <a:r>
                        <a:rPr lang="ne-NP" sz="1600" b="0" kern="1200" baseline="0" dirty="0" smtClean="0">
                          <a:solidFill>
                            <a:srgbClr val="FF0000"/>
                          </a:solidFill>
                          <a:latin typeface="+mn-lt"/>
                          <a:ea typeface="+mn-ea"/>
                          <a:cs typeface="+mn-cs"/>
                        </a:rPr>
                        <a:t> लक्ष्यको ८२</a:t>
                      </a:r>
                      <a:r>
                        <a:rPr lang="en-US" sz="1600" b="0" kern="1200" baseline="0" dirty="0" smtClean="0">
                          <a:solidFill>
                            <a:srgbClr val="FF0000"/>
                          </a:solidFill>
                          <a:latin typeface="+mn-lt"/>
                          <a:ea typeface="+mn-ea"/>
                          <a:cs typeface="+mn-cs"/>
                        </a:rPr>
                        <a:t>%</a:t>
                      </a:r>
                      <a:r>
                        <a:rPr lang="ne-NP" sz="1600" b="0" kern="1200" baseline="0" dirty="0" smtClean="0">
                          <a:solidFill>
                            <a:srgbClr val="FF0000"/>
                          </a:solidFill>
                          <a:latin typeface="+mn-lt"/>
                          <a:ea typeface="+mn-ea"/>
                          <a:cs typeface="+mn-cs"/>
                        </a:rPr>
                        <a:t> काम सम्पन्न ।</a:t>
                      </a:r>
                      <a:endParaRPr lang="en-GB" sz="1600" kern="1200" dirty="0" smtClean="0">
                        <a:solidFill>
                          <a:srgbClr val="0000FF"/>
                        </a:solidFill>
                        <a:latin typeface="+mn-lt"/>
                        <a:ea typeface="+mn-ea"/>
                        <a:cs typeface="Kalimati" pitchFamily="2"/>
                      </a:endParaRPr>
                    </a:p>
                  </a:txBody>
                  <a:tcPr marT="45715" marB="45715"/>
                </a:tc>
              </a:tr>
            </a:tbl>
          </a:graphicData>
        </a:graphic>
      </p:graphicFrame>
      <p:pic>
        <p:nvPicPr>
          <p:cNvPr id="29751" name="Picture 1" descr="C:\Users\NEATDT024\Desktop\images.jpg"/>
          <p:cNvPicPr>
            <a:picLocks noChangeAspect="1" noChangeArrowheads="1"/>
          </p:cNvPicPr>
          <p:nvPr/>
        </p:nvPicPr>
        <p:blipFill>
          <a:blip r:embed="rId2"/>
          <a:srcRect/>
          <a:stretch>
            <a:fillRect/>
          </a:stretch>
        </p:blipFill>
        <p:spPr bwMode="auto">
          <a:xfrm>
            <a:off x="0" y="0"/>
            <a:ext cx="1017588" cy="762000"/>
          </a:xfrm>
          <a:prstGeom prst="rect">
            <a:avLst/>
          </a:prstGeom>
          <a:noFill/>
          <a:ln w="9525">
            <a:noFill/>
            <a:miter lim="800000"/>
            <a:headEnd/>
            <a:tailEnd/>
          </a:ln>
        </p:spPr>
      </p:pic>
      <p:sp>
        <p:nvSpPr>
          <p:cNvPr id="29752" name="Rectangle 2"/>
          <p:cNvSpPr>
            <a:spLocks noChangeArrowheads="1"/>
          </p:cNvSpPr>
          <p:nvPr/>
        </p:nvSpPr>
        <p:spPr bwMode="auto">
          <a:xfrm>
            <a:off x="6262688" y="477838"/>
            <a:ext cx="4886325" cy="369887"/>
          </a:xfrm>
          <a:prstGeom prst="rect">
            <a:avLst/>
          </a:prstGeom>
          <a:noFill/>
          <a:ln w="9525">
            <a:noFill/>
            <a:miter lim="800000"/>
            <a:headEnd/>
            <a:tailEnd/>
          </a:ln>
        </p:spPr>
        <p:txBody>
          <a:bodyPr wrap="none">
            <a:spAutoFit/>
          </a:bodyPr>
          <a:lstStyle/>
          <a:p>
            <a:r>
              <a:rPr lang="ne-NP" b="1" u="sng">
                <a:latin typeface="Calibri" pitchFamily="34" charset="0"/>
                <a:cs typeface="Kalimati" pitchFamily="2"/>
              </a:rPr>
              <a:t>विनियोजित बजेटः रु १५ अर्ब ३९ करोड ७८ लाख</a:t>
            </a:r>
            <a:endParaRPr lang="en-GB">
              <a:latin typeface="Calibri" pitchFamily="34" charset="0"/>
            </a:endParaRPr>
          </a:p>
        </p:txBody>
      </p:sp>
    </p:spTree>
  </p:cSld>
  <p:clrMapOvr>
    <a:masterClrMapping/>
  </p:clrMapOvr>
  <p:transition>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p:nvPr/>
        </p:nvGraphicFramePr>
        <p:xfrm>
          <a:off x="304800" y="2057400"/>
          <a:ext cx="11480800" cy="4114800"/>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p:cNvSpPr txBox="1"/>
          <p:nvPr/>
        </p:nvSpPr>
        <p:spPr>
          <a:xfrm>
            <a:off x="304800" y="228603"/>
            <a:ext cx="11887200" cy="954107"/>
          </a:xfrm>
          <a:prstGeom prst="rect">
            <a:avLst/>
          </a:prstGeom>
          <a:noFill/>
        </p:spPr>
        <p:txBody>
          <a:bodyPr wrap="square" rtlCol="0">
            <a:spAutoFit/>
          </a:bodyPr>
          <a:lstStyle/>
          <a:p>
            <a:pPr algn="ctr"/>
            <a:r>
              <a:rPr lang="ne-NP" sz="2800" b="1" dirty="0" smtClean="0"/>
              <a:t>काठमाण्डौ </a:t>
            </a:r>
            <a:r>
              <a:rPr lang="en-US" sz="2800" b="1" dirty="0" smtClean="0">
                <a:latin typeface="Arial" pitchFamily="34" charset="0"/>
              </a:rPr>
              <a:t>-</a:t>
            </a:r>
            <a:r>
              <a:rPr lang="ne-NP" sz="2800" b="1" dirty="0" smtClean="0"/>
              <a:t> तराई</a:t>
            </a:r>
            <a:r>
              <a:rPr lang="ne-NP" sz="2800" b="1" dirty="0" smtClean="0">
                <a:latin typeface="Arial" pitchFamily="34" charset="0"/>
              </a:rPr>
              <a:t> </a:t>
            </a:r>
            <a:r>
              <a:rPr lang="en-US" sz="2800" b="1" dirty="0" smtClean="0">
                <a:latin typeface="Arial" pitchFamily="34" charset="0"/>
              </a:rPr>
              <a:t>/</a:t>
            </a:r>
            <a:r>
              <a:rPr lang="ne-NP" sz="2800" b="1" dirty="0" smtClean="0"/>
              <a:t>मधेस द्रुतमार्गको चौमासिक लक्ष्य </a:t>
            </a:r>
            <a:r>
              <a:rPr lang="en-US" sz="2800" b="1" dirty="0" smtClean="0">
                <a:latin typeface="Arial" pitchFamily="34" charset="0"/>
              </a:rPr>
              <a:t>/ </a:t>
            </a:r>
            <a:r>
              <a:rPr lang="ne-NP" sz="2800" b="1" dirty="0" smtClean="0"/>
              <a:t>प्रगति र हालसम्मको समष्टिगत प्रगति</a:t>
            </a:r>
            <a:endParaRPr lang="en-US" sz="2800" b="1"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1798639" y="0"/>
            <a:ext cx="6578600" cy="796925"/>
          </a:xfrm>
        </p:spPr>
        <p:txBody>
          <a:bodyPr/>
          <a:lstStyle/>
          <a:p>
            <a:pPr algn="ctr" eaLnBrk="1" hangingPunct="1"/>
            <a:r>
              <a:rPr lang="ne-NP" sz="2700" b="1" smtClean="0">
                <a:cs typeface="Kalimati" pitchFamily="2"/>
              </a:rPr>
              <a:t>कालीगण्डकी करिडोर सडक (80 कि.मि.)</a:t>
            </a:r>
            <a:endParaRPr lang="en-US" sz="4000" smtClean="0"/>
          </a:p>
        </p:txBody>
      </p:sp>
      <p:graphicFrame>
        <p:nvGraphicFramePr>
          <p:cNvPr id="6" name="Content Placeholder 5"/>
          <p:cNvGraphicFramePr>
            <a:graphicFrameLocks noGrp="1"/>
          </p:cNvGraphicFramePr>
          <p:nvPr>
            <p:ph idx="1"/>
          </p:nvPr>
        </p:nvGraphicFramePr>
        <p:xfrm>
          <a:off x="30163" y="911637"/>
          <a:ext cx="12133009" cy="2651760"/>
        </p:xfrm>
        <a:graphic>
          <a:graphicData uri="http://schemas.openxmlformats.org/drawingml/2006/table">
            <a:tbl>
              <a:tblPr firstRow="1" bandRow="1">
                <a:tableStyleId>{5C22544A-7EE6-4342-B048-85BDC9FD1C3A}</a:tableStyleId>
              </a:tblPr>
              <a:tblGrid>
                <a:gridCol w="441785"/>
                <a:gridCol w="1190598"/>
                <a:gridCol w="2452255"/>
                <a:gridCol w="5029200"/>
                <a:gridCol w="3019171"/>
              </a:tblGrid>
              <a:tr h="370840">
                <a:tc>
                  <a:txBody>
                    <a:bodyPr/>
                    <a:lstStyle/>
                    <a:p>
                      <a:pPr algn="ctr"/>
                      <a:r>
                        <a:rPr lang="ne-NP" sz="1800" dirty="0" smtClean="0">
                          <a:solidFill>
                            <a:srgbClr val="0000FF"/>
                          </a:solidFill>
                          <a:cs typeface="Kalimati" pitchFamily="2"/>
                        </a:rPr>
                        <a:t>क्र</a:t>
                      </a:r>
                      <a:r>
                        <a:rPr lang="en-US" sz="1800" dirty="0" smtClean="0">
                          <a:solidFill>
                            <a:srgbClr val="0000FF"/>
                          </a:solidFill>
                          <a:latin typeface="Preeti" pitchFamily="2" charset="0"/>
                          <a:cs typeface="Kalimati" pitchFamily="2"/>
                        </a:rPr>
                        <a:t>=</a:t>
                      </a:r>
                      <a:r>
                        <a:rPr lang="ne-NP" sz="1800" dirty="0" smtClean="0">
                          <a:solidFill>
                            <a:srgbClr val="0000FF"/>
                          </a:solidFill>
                          <a:latin typeface="Preeti" pitchFamily="2" charset="0"/>
                          <a:cs typeface="Kalimati" pitchFamily="2"/>
                        </a:rPr>
                        <a:t>सं</a:t>
                      </a:r>
                      <a:endParaRPr lang="en-GB" sz="1800" dirty="0">
                        <a:solidFill>
                          <a:srgbClr val="0000FF"/>
                        </a:solidFill>
                        <a:cs typeface="Kalimati" pitchFamily="2"/>
                      </a:endParaRPr>
                    </a:p>
                  </a:txBody>
                  <a:tcPr>
                    <a:solidFill>
                      <a:srgbClr val="FFFF00"/>
                    </a:solidFill>
                  </a:tcPr>
                </a:tc>
                <a:tc>
                  <a:txBody>
                    <a:bodyPr/>
                    <a:lstStyle/>
                    <a:p>
                      <a:pPr algn="ctr"/>
                      <a:r>
                        <a:rPr lang="ne-NP" sz="1800" baseline="0" dirty="0" smtClean="0">
                          <a:solidFill>
                            <a:srgbClr val="0000FF"/>
                          </a:solidFill>
                          <a:cs typeface="Kalimati" pitchFamily="2"/>
                        </a:rPr>
                        <a:t>क्रियाकलाप</a:t>
                      </a:r>
                      <a:endParaRPr lang="en-GB" sz="1800" dirty="0">
                        <a:solidFill>
                          <a:srgbClr val="0000FF"/>
                        </a:solidFill>
                        <a:cs typeface="Kalimati" pitchFamily="2"/>
                      </a:endParaRPr>
                    </a:p>
                  </a:txBody>
                  <a:tcPr>
                    <a:solidFill>
                      <a:srgbClr val="FFFF00"/>
                    </a:solidFill>
                  </a:tcPr>
                </a:tc>
                <a:tc>
                  <a:txBody>
                    <a:bodyPr/>
                    <a:lstStyle/>
                    <a:p>
                      <a:pPr algn="ctr"/>
                      <a:r>
                        <a:rPr lang="ne-NP" sz="1800" dirty="0" smtClean="0">
                          <a:solidFill>
                            <a:srgbClr val="0000FF"/>
                          </a:solidFill>
                          <a:cs typeface="Kalimati" pitchFamily="2"/>
                        </a:rPr>
                        <a:t>माइलस्टोन</a:t>
                      </a:r>
                      <a:endParaRPr lang="en-GB" sz="1800" dirty="0">
                        <a:solidFill>
                          <a:srgbClr val="0000FF"/>
                        </a:solidFill>
                        <a:cs typeface="Kalimati" pitchFamily="2"/>
                      </a:endParaRPr>
                    </a:p>
                  </a:txBody>
                  <a:tcPr>
                    <a:solidFill>
                      <a:srgbClr val="FFFF00"/>
                    </a:solidFill>
                  </a:tcPr>
                </a:tc>
                <a:tc>
                  <a:txBody>
                    <a:bodyPr/>
                    <a:lstStyle/>
                    <a:p>
                      <a:pPr algn="ctr"/>
                      <a:r>
                        <a:rPr lang="ne-NP" sz="1800" dirty="0" smtClean="0">
                          <a:solidFill>
                            <a:srgbClr val="0000FF"/>
                          </a:solidFill>
                          <a:cs typeface="Kalimati" pitchFamily="2"/>
                        </a:rPr>
                        <a:t>प्रथम</a:t>
                      </a:r>
                      <a:r>
                        <a:rPr lang="ne-NP" sz="1800" baseline="0" dirty="0" smtClean="0">
                          <a:solidFill>
                            <a:srgbClr val="0000FF"/>
                          </a:solidFill>
                          <a:cs typeface="Kalimati" pitchFamily="2"/>
                        </a:rPr>
                        <a:t> चौमासिकको प्रगति</a:t>
                      </a:r>
                      <a:endParaRPr lang="en-GB" sz="1800" dirty="0">
                        <a:solidFill>
                          <a:srgbClr val="0000FF"/>
                        </a:solidFill>
                        <a:cs typeface="Kalimati" pitchFamily="2"/>
                      </a:endParaRPr>
                    </a:p>
                  </a:txBody>
                  <a:tcPr>
                    <a:solidFill>
                      <a:srgbClr val="FFFF00"/>
                    </a:solidFill>
                  </a:tcPr>
                </a:tc>
                <a:tc>
                  <a:txBody>
                    <a:bodyPr/>
                    <a:lstStyle/>
                    <a:p>
                      <a:pPr algn="ctr"/>
                      <a:r>
                        <a:rPr lang="ne-NP" sz="1800" dirty="0" smtClean="0">
                          <a:solidFill>
                            <a:srgbClr val="0000FF"/>
                          </a:solidFill>
                          <a:cs typeface="Kalimati" pitchFamily="2"/>
                        </a:rPr>
                        <a:t>हालसम्मको</a:t>
                      </a:r>
                      <a:r>
                        <a:rPr lang="ne-NP" sz="1800" baseline="0" dirty="0" smtClean="0">
                          <a:solidFill>
                            <a:srgbClr val="0000FF"/>
                          </a:solidFill>
                          <a:cs typeface="Kalimati" pitchFamily="2"/>
                        </a:rPr>
                        <a:t> प्रगति</a:t>
                      </a:r>
                      <a:endParaRPr lang="en-GB" sz="1800" dirty="0">
                        <a:solidFill>
                          <a:srgbClr val="0000FF"/>
                        </a:solidFill>
                        <a:cs typeface="Kalimati" pitchFamily="2"/>
                      </a:endParaRPr>
                    </a:p>
                  </a:txBody>
                  <a:tcPr>
                    <a:solidFill>
                      <a:srgbClr val="FFFF00"/>
                    </a:solidFill>
                  </a:tcPr>
                </a:tc>
              </a:tr>
              <a:tr h="370840">
                <a:tc>
                  <a:txBody>
                    <a:bodyPr/>
                    <a:lstStyle/>
                    <a:p>
                      <a:pPr marL="514350" indent="-514350">
                        <a:buFont typeface="+mj-lt"/>
                        <a:buNone/>
                      </a:pPr>
                      <a:r>
                        <a:rPr lang="ne-NP" sz="1800" dirty="0" smtClean="0">
                          <a:solidFill>
                            <a:schemeClr val="tx1"/>
                          </a:solidFill>
                          <a:cs typeface="Kalimati" pitchFamily="2"/>
                        </a:rPr>
                        <a:t>१</a:t>
                      </a:r>
                      <a:r>
                        <a:rPr lang="en-GB" sz="1800" dirty="0" smtClean="0">
                          <a:solidFill>
                            <a:schemeClr val="tx1"/>
                          </a:solidFill>
                          <a:cs typeface="Kalimati" pitchFamily="2"/>
                        </a:rPr>
                        <a:t>.</a:t>
                      </a:r>
                      <a:endParaRPr lang="en-GB" sz="1800" dirty="0">
                        <a:solidFill>
                          <a:schemeClr val="tx1"/>
                        </a:solidFill>
                        <a:cs typeface="Kalimati" pitchFamily="2"/>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e-NP" sz="1800" kern="1200" dirty="0" smtClean="0">
                          <a:solidFill>
                            <a:schemeClr val="dk1"/>
                          </a:solidFill>
                          <a:latin typeface="+mn-lt"/>
                          <a:ea typeface="+mn-ea"/>
                          <a:cs typeface="Kalimati" pitchFamily="2"/>
                        </a:rPr>
                        <a:t>सडक चौडा गर्ने</a:t>
                      </a:r>
                      <a:endParaRPr lang="en-GB" sz="1800" b="0" kern="1200" dirty="0">
                        <a:solidFill>
                          <a:srgbClr val="0000CC"/>
                        </a:solidFill>
                        <a:latin typeface="+mn-lt"/>
                        <a:ea typeface="Kalimati" pitchFamily="2"/>
                        <a:cs typeface="Kalimati" pitchFamily="2"/>
                      </a:endParaRPr>
                    </a:p>
                  </a:txBody>
                  <a:tcPr/>
                </a:tc>
                <a:tc>
                  <a:txBody>
                    <a:bodyPr/>
                    <a:lstStyle/>
                    <a:p>
                      <a:pPr marL="179388" indent="-179388">
                        <a:buFont typeface="Arial" pitchFamily="34" charset="0"/>
                        <a:buChar char="•"/>
                      </a:pPr>
                      <a:r>
                        <a:rPr lang="ne-NP" sz="1800" b="0" kern="1200" dirty="0" smtClean="0">
                          <a:solidFill>
                            <a:schemeClr val="tx1"/>
                          </a:solidFill>
                          <a:latin typeface="+mn-lt"/>
                          <a:ea typeface="Kalimati" pitchFamily="2"/>
                          <a:cs typeface="Kalimati" pitchFamily="2"/>
                        </a:rPr>
                        <a:t>सडक</a:t>
                      </a:r>
                      <a:r>
                        <a:rPr lang="ne-NP" sz="1800" b="0" kern="1200" baseline="0" dirty="0" smtClean="0">
                          <a:solidFill>
                            <a:schemeClr val="tx1"/>
                          </a:solidFill>
                          <a:latin typeface="+mn-lt"/>
                          <a:ea typeface="Kalimati" pitchFamily="2"/>
                          <a:cs typeface="Kalimati" pitchFamily="2"/>
                        </a:rPr>
                        <a:t> स्तरोन्नति</a:t>
                      </a:r>
                      <a:endParaRPr lang="en-US" sz="1800" b="0" kern="1200" dirty="0" smtClean="0">
                        <a:solidFill>
                          <a:schemeClr val="tx1"/>
                        </a:solidFill>
                        <a:latin typeface="+mn-lt"/>
                        <a:ea typeface="Kalimati" pitchFamily="2"/>
                        <a:cs typeface="Kalimati" pitchFamily="2"/>
                      </a:endParaRPr>
                    </a:p>
                    <a:p>
                      <a:pPr marL="179388" indent="-179388">
                        <a:buFont typeface="Arial" pitchFamily="34" charset="0"/>
                        <a:buChar char="•"/>
                      </a:pPr>
                      <a:r>
                        <a:rPr lang="ne-NP" sz="1800" b="0" kern="1200" dirty="0" smtClean="0">
                          <a:solidFill>
                            <a:srgbClr val="0000FF"/>
                          </a:solidFill>
                          <a:latin typeface="+mn-lt"/>
                          <a:ea typeface="Kalimati" pitchFamily="2"/>
                          <a:cs typeface="Kalimati" pitchFamily="2"/>
                        </a:rPr>
                        <a:t>डबल</a:t>
                      </a:r>
                      <a:r>
                        <a:rPr lang="ne-NP" sz="1800" b="0" kern="1200" baseline="0" dirty="0" smtClean="0">
                          <a:solidFill>
                            <a:srgbClr val="0000FF"/>
                          </a:solidFill>
                          <a:latin typeface="+mn-lt"/>
                          <a:ea typeface="Kalimati" pitchFamily="2"/>
                          <a:cs typeface="Kalimati" pitchFamily="2"/>
                        </a:rPr>
                        <a:t> लेनको बाटोको निर्माण शुरु हुने ।</a:t>
                      </a:r>
                    </a:p>
                    <a:p>
                      <a:pPr marL="179388" indent="-179388">
                        <a:buFont typeface="Arial" pitchFamily="34" charset="0"/>
                        <a:buChar char="•"/>
                      </a:pPr>
                      <a:r>
                        <a:rPr lang="ne-NP" sz="1800" b="0" kern="1200" baseline="0" dirty="0" smtClean="0">
                          <a:solidFill>
                            <a:schemeClr val="tx1"/>
                          </a:solidFill>
                          <a:latin typeface="+mn-lt"/>
                          <a:ea typeface="Kalimati" pitchFamily="2"/>
                          <a:cs typeface="Kalimati" pitchFamily="2"/>
                        </a:rPr>
                        <a:t>७.५ कि.मि. सडक चौडाइ गर्ने ।</a:t>
                      </a:r>
                      <a:endParaRPr lang="en-US" sz="1800" b="0" kern="1200" baseline="0" dirty="0" smtClean="0">
                        <a:solidFill>
                          <a:schemeClr val="tx1"/>
                        </a:solidFill>
                        <a:latin typeface="+mn-lt"/>
                        <a:ea typeface="Kalimati" pitchFamily="2"/>
                        <a:cs typeface="Kalimati" pitchFamily="2"/>
                      </a:endParaRPr>
                    </a:p>
                  </a:txBody>
                  <a:tcPr/>
                </a:tc>
                <a:tc>
                  <a:txBody>
                    <a:bodyPr/>
                    <a:lstStyle/>
                    <a:p>
                      <a:r>
                        <a:rPr lang="ne-NP" sz="1800" kern="1200" dirty="0" smtClean="0">
                          <a:solidFill>
                            <a:schemeClr val="tx1"/>
                          </a:solidFill>
                          <a:latin typeface="+mn-lt"/>
                          <a:ea typeface="+mn-ea"/>
                          <a:cs typeface="Kalimati" pitchFamily="2"/>
                        </a:rPr>
                        <a:t>गुल्मीको रिडीदेखि बाग्लुङ्ग जिल्लाको मालढुङ्गासम्म खोलिएको ८ मि. चौडाइको ८० कि.मि. ट्रयाकलाई १० मि. चौडाइ गर्ने योजना अनुसार यस आ.व.को प्रथम चौमासिक लक्ष्य बमोजिम </a:t>
                      </a:r>
                      <a:r>
                        <a:rPr lang="ne-NP" sz="1800" kern="1200" dirty="0" smtClean="0">
                          <a:solidFill>
                            <a:srgbClr val="FF0000"/>
                          </a:solidFill>
                          <a:latin typeface="+mn-lt"/>
                          <a:ea typeface="+mn-ea"/>
                          <a:cs typeface="Kalimati" pitchFamily="2"/>
                        </a:rPr>
                        <a:t>७.५ कि.मि. चौडाइ गरी १००</a:t>
                      </a:r>
                      <a:r>
                        <a:rPr lang="en-US" sz="1800" kern="1200" dirty="0" smtClean="0">
                          <a:solidFill>
                            <a:srgbClr val="FF0000"/>
                          </a:solidFill>
                          <a:latin typeface="+mn-lt"/>
                          <a:ea typeface="+mn-ea"/>
                          <a:cs typeface="Kalimati" pitchFamily="2"/>
                        </a:rPr>
                        <a:t>% </a:t>
                      </a:r>
                      <a:r>
                        <a:rPr lang="ne-NP" sz="1800" kern="1200" dirty="0" smtClean="0">
                          <a:solidFill>
                            <a:srgbClr val="FF0000"/>
                          </a:solidFill>
                          <a:latin typeface="+mn-lt"/>
                          <a:ea typeface="+mn-ea"/>
                          <a:cs typeface="Kalimati" pitchFamily="2"/>
                        </a:rPr>
                        <a:t>कार्यसम्पन्न</a:t>
                      </a:r>
                      <a:r>
                        <a:rPr lang="ne-NP" sz="1800" kern="1200" baseline="0" dirty="0" smtClean="0">
                          <a:solidFill>
                            <a:srgbClr val="FF0000"/>
                          </a:solidFill>
                          <a:latin typeface="+mn-lt"/>
                          <a:ea typeface="+mn-ea"/>
                          <a:cs typeface="Kalimati" pitchFamily="2"/>
                        </a:rPr>
                        <a:t> ।</a:t>
                      </a:r>
                      <a:endParaRPr lang="en-GB" sz="1800" b="0" kern="1200" dirty="0" smtClean="0">
                        <a:solidFill>
                          <a:srgbClr val="FF0000"/>
                        </a:solidFill>
                        <a:latin typeface="+mn-lt"/>
                        <a:ea typeface="Kalimati" pitchFamily="2"/>
                        <a:cs typeface="Kalimati" pitchFamily="2"/>
                      </a:endParaRPr>
                    </a:p>
                  </a:txBody>
                  <a:tcPr/>
                </a:tc>
                <a:tc>
                  <a:txBody>
                    <a:bodyPr/>
                    <a:lstStyle/>
                    <a:p>
                      <a:pPr marL="234950" indent="-234950">
                        <a:buFont typeface="Arial" pitchFamily="34" charset="0"/>
                        <a:buChar char="•"/>
                      </a:pPr>
                      <a:r>
                        <a:rPr lang="en-US" sz="1800" b="0" kern="1200" dirty="0" smtClean="0">
                          <a:solidFill>
                            <a:srgbClr val="FF0000"/>
                          </a:solidFill>
                          <a:latin typeface="+mn-lt"/>
                          <a:ea typeface="Kalimati" pitchFamily="2"/>
                          <a:cs typeface="Kalimati" pitchFamily="2"/>
                        </a:rPr>
                        <a:t> </a:t>
                      </a:r>
                      <a:r>
                        <a:rPr lang="ne-NP" sz="1800" b="0" kern="1200" dirty="0" smtClean="0">
                          <a:solidFill>
                            <a:srgbClr val="0000FF"/>
                          </a:solidFill>
                          <a:latin typeface="+mn-lt"/>
                          <a:ea typeface="Kalimati" pitchFamily="2"/>
                          <a:cs typeface="Kalimati" pitchFamily="2"/>
                        </a:rPr>
                        <a:t>८ मि.</a:t>
                      </a:r>
                      <a:r>
                        <a:rPr lang="ne-NP" sz="1800" b="0" kern="1200" baseline="0" dirty="0" smtClean="0">
                          <a:solidFill>
                            <a:srgbClr val="0000FF"/>
                          </a:solidFill>
                          <a:latin typeface="+mn-lt"/>
                          <a:ea typeface="Kalimati" pitchFamily="2"/>
                          <a:cs typeface="Kalimati" pitchFamily="2"/>
                        </a:rPr>
                        <a:t> चौडाइको </a:t>
                      </a:r>
                      <a:r>
                        <a:rPr lang="ne-NP" sz="1800" b="0" kern="1200" dirty="0" smtClean="0">
                          <a:solidFill>
                            <a:srgbClr val="0000FF"/>
                          </a:solidFill>
                          <a:latin typeface="+mn-lt"/>
                          <a:ea typeface="Kalimati" pitchFamily="2"/>
                          <a:cs typeface="Kalimati" pitchFamily="2"/>
                        </a:rPr>
                        <a:t>८० कि.मि. ट्रयाक सम्पन्न</a:t>
                      </a:r>
                      <a:r>
                        <a:rPr lang="ne-NP" sz="1800" b="0" kern="1200" baseline="0" dirty="0" smtClean="0">
                          <a:solidFill>
                            <a:srgbClr val="0000FF"/>
                          </a:solidFill>
                          <a:latin typeface="+mn-lt"/>
                          <a:ea typeface="Kalimati" pitchFamily="2"/>
                          <a:cs typeface="Kalimati" pitchFamily="2"/>
                        </a:rPr>
                        <a:t> गरी १००</a:t>
                      </a:r>
                      <a:r>
                        <a:rPr lang="en-US" sz="1800" b="0" kern="1200" baseline="0" dirty="0" smtClean="0">
                          <a:solidFill>
                            <a:srgbClr val="0000FF"/>
                          </a:solidFill>
                          <a:latin typeface="+mn-lt"/>
                          <a:ea typeface="Kalimati" pitchFamily="2"/>
                          <a:cs typeface="Kalimati" pitchFamily="2"/>
                        </a:rPr>
                        <a:t>% </a:t>
                      </a:r>
                      <a:endParaRPr lang="en-US" sz="1000" b="0" kern="1200" baseline="0" dirty="0" smtClean="0">
                        <a:solidFill>
                          <a:srgbClr val="FF0000"/>
                        </a:solidFill>
                        <a:latin typeface="+mn-lt"/>
                        <a:ea typeface="Kalimati" pitchFamily="2"/>
                        <a:cs typeface="Kalimati" pitchFamily="2"/>
                      </a:endParaRPr>
                    </a:p>
                    <a:p>
                      <a:pPr marL="234950" indent="-234950" algn="just">
                        <a:buFont typeface="Arial" pitchFamily="34" charset="0"/>
                        <a:buChar char="•"/>
                      </a:pPr>
                      <a:r>
                        <a:rPr lang="en-US" sz="1800" b="0" kern="1200" baseline="0" dirty="0" smtClean="0">
                          <a:solidFill>
                            <a:srgbClr val="FF0000"/>
                          </a:solidFill>
                          <a:latin typeface="+mn-lt"/>
                          <a:ea typeface="Kalimati" pitchFamily="2"/>
                          <a:cs typeface="Kalimati" pitchFamily="2"/>
                        </a:rPr>
                        <a:t> </a:t>
                      </a:r>
                      <a:r>
                        <a:rPr lang="ne-NP" sz="1800" b="0" kern="1200" baseline="0" dirty="0" smtClean="0">
                          <a:solidFill>
                            <a:srgbClr val="FF0000"/>
                          </a:solidFill>
                          <a:latin typeface="+mn-lt"/>
                          <a:ea typeface="Kalimati" pitchFamily="2"/>
                          <a:cs typeface="Kalimati" pitchFamily="2"/>
                        </a:rPr>
                        <a:t>उक्त ट्रयाकलाई १० मि. चौडाई गर्ने कार्य अन्तर्गत १५.५ कि.मि. सम्पन्न गरी १९.३</a:t>
                      </a:r>
                      <a:r>
                        <a:rPr lang="en-US" sz="1800" b="0" kern="1200" baseline="0" dirty="0" smtClean="0">
                          <a:solidFill>
                            <a:srgbClr val="FF0000"/>
                          </a:solidFill>
                          <a:latin typeface="+mn-lt"/>
                          <a:ea typeface="Kalimati" pitchFamily="2"/>
                          <a:cs typeface="Kalimati" pitchFamily="2"/>
                        </a:rPr>
                        <a:t>%</a:t>
                      </a:r>
                      <a:r>
                        <a:rPr lang="ne-NP" sz="1800" b="0" kern="1200" baseline="0" dirty="0" smtClean="0">
                          <a:solidFill>
                            <a:srgbClr val="FF0000"/>
                          </a:solidFill>
                          <a:latin typeface="+mn-lt"/>
                          <a:ea typeface="Kalimati" pitchFamily="2"/>
                          <a:cs typeface="Kalimati" pitchFamily="2"/>
                        </a:rPr>
                        <a:t> </a:t>
                      </a:r>
                      <a:endParaRPr lang="en-GB" sz="1800" b="0" kern="1200" dirty="0" smtClean="0">
                        <a:solidFill>
                          <a:srgbClr val="FF0000"/>
                        </a:solidFill>
                        <a:latin typeface="+mn-lt"/>
                        <a:ea typeface="Kalimati" pitchFamily="2"/>
                        <a:cs typeface="Kalimati" pitchFamily="2"/>
                      </a:endParaRPr>
                    </a:p>
                  </a:txBody>
                  <a:tcPr/>
                </a:tc>
              </a:tr>
            </a:tbl>
          </a:graphicData>
        </a:graphic>
      </p:graphicFrame>
      <p:pic>
        <p:nvPicPr>
          <p:cNvPr id="4119" name="Picture 1" descr="C:\Users\NEATDT024\Desktop\images.jpg"/>
          <p:cNvPicPr>
            <a:picLocks noChangeAspect="1" noChangeArrowheads="1"/>
          </p:cNvPicPr>
          <p:nvPr/>
        </p:nvPicPr>
        <p:blipFill>
          <a:blip r:embed="rId2"/>
          <a:srcRect/>
          <a:stretch>
            <a:fillRect/>
          </a:stretch>
        </p:blipFill>
        <p:spPr bwMode="auto">
          <a:xfrm>
            <a:off x="0" y="127000"/>
            <a:ext cx="1066800" cy="762000"/>
          </a:xfrm>
          <a:prstGeom prst="rect">
            <a:avLst/>
          </a:prstGeom>
          <a:noFill/>
          <a:ln w="9525">
            <a:noFill/>
            <a:miter lim="800000"/>
            <a:headEnd/>
            <a:tailEnd/>
          </a:ln>
        </p:spPr>
      </p:pic>
      <p:sp>
        <p:nvSpPr>
          <p:cNvPr id="26645" name="Rectangle 7"/>
          <p:cNvSpPr>
            <a:spLocks noChangeArrowheads="1"/>
          </p:cNvSpPr>
          <p:nvPr/>
        </p:nvSpPr>
        <p:spPr bwMode="auto">
          <a:xfrm>
            <a:off x="179388" y="3421367"/>
            <a:ext cx="8566151" cy="461665"/>
          </a:xfrm>
          <a:prstGeom prst="rect">
            <a:avLst/>
          </a:prstGeom>
          <a:noFill/>
          <a:ln w="9525">
            <a:noFill/>
            <a:miter lim="800000"/>
            <a:headEnd/>
            <a:tailEnd/>
          </a:ln>
        </p:spPr>
        <p:txBody>
          <a:bodyPr>
            <a:spAutoFit/>
          </a:bodyPr>
          <a:lstStyle/>
          <a:p>
            <a:pPr algn="ctr"/>
            <a:r>
              <a:rPr lang="ne-NP" sz="2400" b="1" dirty="0">
                <a:solidFill>
                  <a:srgbClr val="0000FF"/>
                </a:solidFill>
                <a:latin typeface="Calibri" pitchFamily="34" charset="0"/>
                <a:cs typeface="Kalimati" pitchFamily="2"/>
              </a:rPr>
              <a:t>कर्णाली-करिडोर सडक निर्माण आयोजना (१४५ कि.मि.)</a:t>
            </a:r>
          </a:p>
        </p:txBody>
      </p:sp>
      <p:graphicFrame>
        <p:nvGraphicFramePr>
          <p:cNvPr id="9" name="Table 8"/>
          <p:cNvGraphicFramePr>
            <a:graphicFrameLocks noGrp="1"/>
          </p:cNvGraphicFramePr>
          <p:nvPr/>
        </p:nvGraphicFramePr>
        <p:xfrm>
          <a:off x="0" y="3848100"/>
          <a:ext cx="12133008" cy="2865114"/>
        </p:xfrm>
        <a:graphic>
          <a:graphicData uri="http://schemas.openxmlformats.org/drawingml/2006/table">
            <a:tbl>
              <a:tblPr firstRow="1" bandRow="1">
                <a:tableStyleId>{5C22544A-7EE6-4342-B048-85BDC9FD1C3A}</a:tableStyleId>
              </a:tblPr>
              <a:tblGrid>
                <a:gridCol w="872836"/>
                <a:gridCol w="1288473"/>
                <a:gridCol w="1953491"/>
                <a:gridCol w="5805055"/>
                <a:gridCol w="2213153"/>
              </a:tblGrid>
              <a:tr h="419094">
                <a:tc>
                  <a:txBody>
                    <a:bodyPr/>
                    <a:lstStyle/>
                    <a:p>
                      <a:pPr algn="ctr"/>
                      <a:r>
                        <a:rPr lang="ne-NP" sz="1800" dirty="0" smtClean="0">
                          <a:solidFill>
                            <a:schemeClr val="bg1"/>
                          </a:solidFill>
                          <a:cs typeface="Kalimati" pitchFamily="2"/>
                        </a:rPr>
                        <a:t>क्र</a:t>
                      </a:r>
                      <a:r>
                        <a:rPr lang="en-US" sz="1800" dirty="0" smtClean="0">
                          <a:solidFill>
                            <a:schemeClr val="bg1"/>
                          </a:solidFill>
                          <a:latin typeface="Preeti" pitchFamily="2" charset="0"/>
                          <a:cs typeface="Kalimati" pitchFamily="2"/>
                        </a:rPr>
                        <a:t>= </a:t>
                      </a:r>
                      <a:r>
                        <a:rPr lang="ne-NP" sz="1800" dirty="0" smtClean="0">
                          <a:solidFill>
                            <a:schemeClr val="bg1"/>
                          </a:solidFill>
                          <a:latin typeface="Preeti" pitchFamily="2" charset="0"/>
                          <a:cs typeface="Kalimati" pitchFamily="2"/>
                        </a:rPr>
                        <a:t>सं</a:t>
                      </a:r>
                      <a:r>
                        <a:rPr lang="ne-NP" sz="1800" dirty="0" smtClean="0">
                          <a:solidFill>
                            <a:schemeClr val="bg1"/>
                          </a:solidFill>
                          <a:cs typeface="Kalimati" pitchFamily="2"/>
                        </a:rPr>
                        <a:t> </a:t>
                      </a:r>
                      <a:r>
                        <a:rPr lang="en-GB" sz="1800" dirty="0" smtClean="0">
                          <a:solidFill>
                            <a:schemeClr val="bg1"/>
                          </a:solidFill>
                          <a:cs typeface="Kalimati" pitchFamily="2"/>
                        </a:rPr>
                        <a:t>.</a:t>
                      </a:r>
                      <a:endParaRPr lang="en-GB" sz="1800" dirty="0">
                        <a:solidFill>
                          <a:schemeClr val="bg1"/>
                        </a:solidFill>
                        <a:cs typeface="Kalimati" pitchFamily="2"/>
                      </a:endParaRPr>
                    </a:p>
                  </a:txBody>
                  <a:tcPr>
                    <a:solidFill>
                      <a:srgbClr val="00B050"/>
                    </a:solidFill>
                  </a:tcPr>
                </a:tc>
                <a:tc>
                  <a:txBody>
                    <a:bodyPr/>
                    <a:lstStyle/>
                    <a:p>
                      <a:pPr algn="ctr"/>
                      <a:r>
                        <a:rPr lang="ne-NP" sz="1800" baseline="0" dirty="0" smtClean="0">
                          <a:solidFill>
                            <a:schemeClr val="bg1"/>
                          </a:solidFill>
                          <a:cs typeface="Kalimati" pitchFamily="2"/>
                        </a:rPr>
                        <a:t>क्रियाकलाप</a:t>
                      </a:r>
                      <a:endParaRPr lang="en-GB" sz="1800" dirty="0">
                        <a:solidFill>
                          <a:schemeClr val="bg1"/>
                        </a:solidFill>
                        <a:cs typeface="Kalimati" pitchFamily="2"/>
                      </a:endParaRPr>
                    </a:p>
                  </a:txBody>
                  <a:tcPr>
                    <a:solidFill>
                      <a:srgbClr val="00B050"/>
                    </a:solidFill>
                  </a:tcPr>
                </a:tc>
                <a:tc>
                  <a:txBody>
                    <a:bodyPr/>
                    <a:lstStyle/>
                    <a:p>
                      <a:pPr algn="ctr"/>
                      <a:r>
                        <a:rPr lang="ne-NP" sz="1800" dirty="0" smtClean="0">
                          <a:solidFill>
                            <a:schemeClr val="bg1"/>
                          </a:solidFill>
                          <a:cs typeface="Kalimati" pitchFamily="2"/>
                        </a:rPr>
                        <a:t>माइलस्टोन</a:t>
                      </a:r>
                      <a:endParaRPr lang="en-GB" sz="1800" dirty="0">
                        <a:solidFill>
                          <a:schemeClr val="bg1"/>
                        </a:solidFill>
                        <a:cs typeface="Kalimati" pitchFamily="2"/>
                      </a:endParaRPr>
                    </a:p>
                  </a:txBody>
                  <a:tcPr>
                    <a:solidFill>
                      <a:srgbClr val="00B050"/>
                    </a:solidFill>
                  </a:tcPr>
                </a:tc>
                <a:tc>
                  <a:txBody>
                    <a:bodyPr/>
                    <a:lstStyle/>
                    <a:p>
                      <a:pPr algn="ctr"/>
                      <a:r>
                        <a:rPr lang="ne-NP" sz="1800" dirty="0" smtClean="0">
                          <a:solidFill>
                            <a:schemeClr val="bg1"/>
                          </a:solidFill>
                          <a:cs typeface="Kalimati" pitchFamily="2"/>
                        </a:rPr>
                        <a:t>प्रथम</a:t>
                      </a:r>
                      <a:r>
                        <a:rPr lang="ne-NP" sz="1800" baseline="0" dirty="0" smtClean="0">
                          <a:solidFill>
                            <a:schemeClr val="bg1"/>
                          </a:solidFill>
                          <a:cs typeface="Kalimati" pitchFamily="2"/>
                        </a:rPr>
                        <a:t> चौमासिकको प्रगति</a:t>
                      </a:r>
                      <a:endParaRPr lang="en-GB" sz="1800" dirty="0">
                        <a:solidFill>
                          <a:schemeClr val="bg1"/>
                        </a:solidFill>
                        <a:cs typeface="Kalimati" pitchFamily="2"/>
                      </a:endParaRPr>
                    </a:p>
                  </a:txBody>
                  <a:tcPr>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ne-NP" sz="1800" b="1" kern="1200" baseline="0" dirty="0" smtClean="0">
                          <a:solidFill>
                            <a:schemeClr val="bg1"/>
                          </a:solidFill>
                          <a:latin typeface="+mn-lt"/>
                          <a:ea typeface="+mn-ea"/>
                          <a:cs typeface="Kalimati" pitchFamily="2"/>
                        </a:rPr>
                        <a:t>हालसम्मको प्रगति</a:t>
                      </a:r>
                      <a:endParaRPr lang="en-GB" sz="1800" b="1" kern="1200" baseline="0" dirty="0" smtClean="0">
                        <a:solidFill>
                          <a:schemeClr val="bg1"/>
                        </a:solidFill>
                        <a:latin typeface="+mn-lt"/>
                        <a:ea typeface="+mn-ea"/>
                        <a:cs typeface="Kalimati" pitchFamily="2"/>
                      </a:endParaRPr>
                    </a:p>
                  </a:txBody>
                  <a:tcPr>
                    <a:solidFill>
                      <a:srgbClr val="00B050"/>
                    </a:solidFill>
                  </a:tcPr>
                </a:tc>
              </a:tr>
              <a:tr h="2123314">
                <a:tc>
                  <a:txBody>
                    <a:bodyPr/>
                    <a:lstStyle/>
                    <a:p>
                      <a:pPr marL="514350" indent="-514350">
                        <a:buFont typeface="+mj-lt"/>
                        <a:buNone/>
                      </a:pPr>
                      <a:r>
                        <a:rPr lang="ne-NP" sz="1800" dirty="0" smtClean="0">
                          <a:solidFill>
                            <a:schemeClr val="tx1"/>
                          </a:solidFill>
                          <a:cs typeface="Kalimati" pitchFamily="2"/>
                        </a:rPr>
                        <a:t>१</a:t>
                      </a:r>
                      <a:r>
                        <a:rPr lang="en-GB" sz="1800" dirty="0" smtClean="0">
                          <a:solidFill>
                            <a:schemeClr val="tx1"/>
                          </a:solidFill>
                          <a:cs typeface="Kalimati" pitchFamily="2"/>
                        </a:rPr>
                        <a:t>.</a:t>
                      </a:r>
                      <a:endParaRPr lang="en-GB" sz="1800" dirty="0">
                        <a:solidFill>
                          <a:schemeClr val="tx1"/>
                        </a:solidFill>
                        <a:cs typeface="Kalimati" pitchFamily="2"/>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e-NP" sz="1800" kern="1200" dirty="0" smtClean="0">
                          <a:solidFill>
                            <a:schemeClr val="dk1"/>
                          </a:solidFill>
                          <a:latin typeface="+mn-lt"/>
                          <a:ea typeface="+mn-ea"/>
                          <a:cs typeface="Kalimati" pitchFamily="2"/>
                        </a:rPr>
                        <a:t> ट्रयाक निर्माण गर्ने </a:t>
                      </a:r>
                      <a:endParaRPr lang="en-GB" sz="1800" b="0" kern="1200" dirty="0">
                        <a:solidFill>
                          <a:srgbClr val="0000CC"/>
                        </a:solidFill>
                        <a:latin typeface="+mn-lt"/>
                        <a:ea typeface="Kalimati" pitchFamily="2"/>
                        <a:cs typeface="Kalimati" pitchFamily="2"/>
                      </a:endParaRPr>
                    </a:p>
                  </a:txBody>
                  <a:tcPr/>
                </a:tc>
                <a:tc>
                  <a:txBody>
                    <a:bodyPr/>
                    <a:lstStyle/>
                    <a:p>
                      <a:pPr marL="179388" indent="-179388">
                        <a:buFont typeface="Arial" pitchFamily="34" charset="0"/>
                        <a:buChar char="•"/>
                      </a:pPr>
                      <a:r>
                        <a:rPr lang="ne-NP" sz="1800" kern="1200" dirty="0" smtClean="0">
                          <a:solidFill>
                            <a:schemeClr val="dk1"/>
                          </a:solidFill>
                          <a:latin typeface="+mn-lt"/>
                          <a:ea typeface="+mn-ea"/>
                          <a:cs typeface="Kalimati" pitchFamily="2"/>
                        </a:rPr>
                        <a:t>ट्रयाक निर्माण कार्य</a:t>
                      </a:r>
                    </a:p>
                    <a:p>
                      <a:pPr marL="179388" marR="0" indent="-179388" algn="l" defTabSz="914400" rtl="0" eaLnBrk="1" fontAlgn="auto" latinLnBrk="0" hangingPunct="1">
                        <a:lnSpc>
                          <a:spcPct val="100000"/>
                        </a:lnSpc>
                        <a:spcBef>
                          <a:spcPts val="0"/>
                        </a:spcBef>
                        <a:spcAft>
                          <a:spcPts val="0"/>
                        </a:spcAft>
                        <a:buClrTx/>
                        <a:buSzTx/>
                        <a:buFont typeface="Arial" pitchFamily="34" charset="0"/>
                        <a:buChar char="•"/>
                        <a:tabLst/>
                        <a:defRPr/>
                      </a:pPr>
                      <a:r>
                        <a:rPr lang="ne-NP" sz="1800" b="0" kern="1200" baseline="0" dirty="0" smtClean="0">
                          <a:solidFill>
                            <a:schemeClr val="tx1"/>
                          </a:solidFill>
                          <a:latin typeface="+mn-lt"/>
                          <a:ea typeface="Kalimati" pitchFamily="2"/>
                          <a:cs typeface="Kalimati" pitchFamily="2"/>
                        </a:rPr>
                        <a:t>सडक स्तरोन्नति </a:t>
                      </a:r>
                    </a:p>
                    <a:p>
                      <a:pPr marL="179388" marR="0" indent="-179388" algn="l" defTabSz="914400" rtl="0" eaLnBrk="1" fontAlgn="auto" latinLnBrk="0" hangingPunct="1">
                        <a:lnSpc>
                          <a:spcPct val="100000"/>
                        </a:lnSpc>
                        <a:spcBef>
                          <a:spcPts val="0"/>
                        </a:spcBef>
                        <a:spcAft>
                          <a:spcPts val="0"/>
                        </a:spcAft>
                        <a:buClrTx/>
                        <a:buSzTx/>
                        <a:buFont typeface="Arial" pitchFamily="34" charset="0"/>
                        <a:buChar char="•"/>
                        <a:tabLst/>
                        <a:defRPr/>
                      </a:pPr>
                      <a:r>
                        <a:rPr lang="ne-NP" sz="1800" b="0" kern="1200" baseline="0" dirty="0" smtClean="0">
                          <a:solidFill>
                            <a:srgbClr val="0000FF"/>
                          </a:solidFill>
                          <a:latin typeface="+mn-lt"/>
                          <a:ea typeface="Kalimati" pitchFamily="2"/>
                          <a:cs typeface="Kalimati" pitchFamily="2"/>
                        </a:rPr>
                        <a:t>१ कि.मि. ट्रयाक खोल्ने </a:t>
                      </a:r>
                      <a:r>
                        <a:rPr lang="ne-NP" sz="1800" b="0" kern="1200" baseline="0" dirty="0" smtClean="0">
                          <a:solidFill>
                            <a:schemeClr val="tx1"/>
                          </a:solidFill>
                          <a:latin typeface="+mn-lt"/>
                          <a:ea typeface="Kalimati" pitchFamily="2"/>
                          <a:cs typeface="Kalimati" pitchFamily="2"/>
                        </a:rPr>
                        <a:t>।</a:t>
                      </a:r>
                      <a:endParaRPr lang="en-GB" sz="1800" b="0" kern="1200" dirty="0" smtClean="0">
                        <a:solidFill>
                          <a:schemeClr val="tx1"/>
                        </a:solidFill>
                        <a:latin typeface="+mn-lt"/>
                        <a:ea typeface="Kalimati" pitchFamily="2"/>
                        <a:cs typeface="Kalimati" pitchFamily="2"/>
                      </a:endParaRPr>
                    </a:p>
                    <a:p>
                      <a:pPr marL="179388" indent="-179388">
                        <a:buFont typeface="Arial" pitchFamily="34" charset="0"/>
                        <a:buNone/>
                      </a:pPr>
                      <a:endParaRPr lang="ne-NP" sz="1800" kern="1200" dirty="0" smtClean="0">
                        <a:solidFill>
                          <a:schemeClr val="dk1"/>
                        </a:solidFill>
                        <a:latin typeface="+mn-lt"/>
                        <a:ea typeface="+mn-ea"/>
                        <a:cs typeface="Kalimati" pitchFamily="2"/>
                      </a:endParaRPr>
                    </a:p>
                  </a:txBody>
                  <a:tcPr/>
                </a:tc>
                <a:tc>
                  <a:txBody>
                    <a:bodyPr/>
                    <a:lstStyle/>
                    <a:p>
                      <a:pPr lvl="0" algn="just"/>
                      <a:r>
                        <a:rPr lang="ne-NP" sz="1800" kern="1200" dirty="0" smtClean="0">
                          <a:solidFill>
                            <a:schemeClr val="dk1"/>
                          </a:solidFill>
                          <a:latin typeface="+mn-lt"/>
                          <a:ea typeface="+mn-ea"/>
                          <a:cs typeface="Kalimati" pitchFamily="2"/>
                        </a:rPr>
                        <a:t>वार्षिक कार्यक्रम स्वीकृत भई सोही अनुसार बाजुरा जिल्लामा पर्ने लेवडी</a:t>
                      </a:r>
                      <a:r>
                        <a:rPr lang="en-US" sz="1800" kern="1200" dirty="0" smtClean="0">
                          <a:solidFill>
                            <a:schemeClr val="dk1"/>
                          </a:solidFill>
                          <a:latin typeface="+mn-lt"/>
                          <a:ea typeface="+mn-ea"/>
                          <a:cs typeface="Kalimati" pitchFamily="2"/>
                        </a:rPr>
                        <a:t>,</a:t>
                      </a:r>
                      <a:r>
                        <a:rPr lang="ne-NP" sz="1800" kern="1200" dirty="0" smtClean="0">
                          <a:solidFill>
                            <a:schemeClr val="dk1"/>
                          </a:solidFill>
                          <a:latin typeface="+mn-lt"/>
                          <a:ea typeface="+mn-ea"/>
                          <a:cs typeface="Kalimati" pitchFamily="2"/>
                        </a:rPr>
                        <a:t> रास्कोटे तोप्या पहिरो</a:t>
                      </a:r>
                      <a:r>
                        <a:rPr lang="en-US" sz="1800" kern="1200" dirty="0" smtClean="0">
                          <a:solidFill>
                            <a:schemeClr val="dk1"/>
                          </a:solidFill>
                          <a:latin typeface="+mn-lt"/>
                          <a:ea typeface="+mn-ea"/>
                          <a:cs typeface="Kalimati" pitchFamily="2"/>
                        </a:rPr>
                        <a:t>,</a:t>
                      </a:r>
                      <a:r>
                        <a:rPr lang="ne-NP" sz="1800" kern="1200" dirty="0" smtClean="0">
                          <a:solidFill>
                            <a:schemeClr val="dk1"/>
                          </a:solidFill>
                          <a:latin typeface="+mn-lt"/>
                          <a:ea typeface="+mn-ea"/>
                          <a:cs typeface="Kalimati" pitchFamily="2"/>
                        </a:rPr>
                        <a:t> खेतीखोला र हुम्ला जिल्लाको हलगौडेभिर</a:t>
                      </a:r>
                      <a:r>
                        <a:rPr lang="en-US" sz="1800" kern="1200" dirty="0" smtClean="0">
                          <a:solidFill>
                            <a:schemeClr val="dk1"/>
                          </a:solidFill>
                          <a:latin typeface="+mn-lt"/>
                          <a:ea typeface="+mn-ea"/>
                          <a:cs typeface="Kalimati" pitchFamily="2"/>
                        </a:rPr>
                        <a:t>,</a:t>
                      </a:r>
                      <a:r>
                        <a:rPr lang="ne-NP" sz="1800" kern="1200" dirty="0" smtClean="0">
                          <a:solidFill>
                            <a:schemeClr val="dk1"/>
                          </a:solidFill>
                          <a:latin typeface="+mn-lt"/>
                          <a:ea typeface="+mn-ea"/>
                          <a:cs typeface="Kalimati" pitchFamily="2"/>
                        </a:rPr>
                        <a:t> तुम्चा इलाकामा ट्रयाक खोल्ने कार्य भइरहेको </a:t>
                      </a:r>
                      <a:r>
                        <a:rPr lang="ne-NP" sz="1800" kern="1200" dirty="0" smtClean="0">
                          <a:solidFill>
                            <a:schemeClr val="tx1"/>
                          </a:solidFill>
                          <a:latin typeface="+mn-lt"/>
                          <a:ea typeface="+mn-ea"/>
                          <a:cs typeface="Kalimati" pitchFamily="2"/>
                        </a:rPr>
                        <a:t>। यस आ.व.को प्रथम चौमासिक </a:t>
                      </a:r>
                      <a:r>
                        <a:rPr lang="ne-NP" sz="1800" kern="1200" dirty="0" smtClean="0">
                          <a:solidFill>
                            <a:srgbClr val="FF0000"/>
                          </a:solidFill>
                          <a:latin typeface="+mn-lt"/>
                          <a:ea typeface="+mn-ea"/>
                          <a:cs typeface="Kalimati" pitchFamily="2"/>
                        </a:rPr>
                        <a:t>लक्ष्य</a:t>
                      </a:r>
                      <a:r>
                        <a:rPr lang="ne-NP" sz="1800" kern="1200" baseline="0" dirty="0" smtClean="0">
                          <a:solidFill>
                            <a:srgbClr val="FF0000"/>
                          </a:solidFill>
                          <a:latin typeface="+mn-lt"/>
                          <a:ea typeface="+mn-ea"/>
                          <a:cs typeface="Kalimati" pitchFamily="2"/>
                        </a:rPr>
                        <a:t> बमोजिम १ कि.मि. ट्रयाक खोली १००</a:t>
                      </a:r>
                      <a:r>
                        <a:rPr lang="en-US" sz="1800" kern="1200" baseline="0" dirty="0" smtClean="0">
                          <a:solidFill>
                            <a:srgbClr val="FF0000"/>
                          </a:solidFill>
                          <a:latin typeface="+mn-lt"/>
                          <a:ea typeface="+mn-ea"/>
                          <a:cs typeface="Kalimati" pitchFamily="2"/>
                        </a:rPr>
                        <a:t>% </a:t>
                      </a:r>
                      <a:r>
                        <a:rPr lang="ne-NP" sz="1800" kern="1200" baseline="0" dirty="0" smtClean="0">
                          <a:solidFill>
                            <a:srgbClr val="FF0000"/>
                          </a:solidFill>
                          <a:latin typeface="+mn-lt"/>
                          <a:ea typeface="+mn-ea"/>
                          <a:cs typeface="Kalimati" pitchFamily="2"/>
                        </a:rPr>
                        <a:t>कार्य सम्पन्न ।</a:t>
                      </a:r>
                      <a:endParaRPr lang="ne-NP" sz="1800" kern="1200" dirty="0" smtClean="0">
                        <a:solidFill>
                          <a:srgbClr val="FF0000"/>
                        </a:solidFill>
                        <a:latin typeface="+mn-lt"/>
                        <a:ea typeface="+mn-ea"/>
                        <a:cs typeface="Kalimati" pitchFamily="2"/>
                      </a:endParaRPr>
                    </a:p>
                    <a:p>
                      <a:pPr lvl="0"/>
                      <a:r>
                        <a:rPr lang="ne-NP" sz="1050" kern="1200" dirty="0" smtClean="0">
                          <a:solidFill>
                            <a:schemeClr val="dk1"/>
                          </a:solidFill>
                          <a:latin typeface="+mn-lt"/>
                          <a:ea typeface="+mn-ea"/>
                          <a:cs typeface="Kalimati" pitchFamily="2"/>
                        </a:rPr>
                        <a:t> </a:t>
                      </a:r>
                      <a:endParaRPr lang="en-GB" sz="500" kern="1200" dirty="0" smtClean="0">
                        <a:solidFill>
                          <a:schemeClr val="dk1"/>
                        </a:solidFill>
                        <a:latin typeface="+mn-lt"/>
                        <a:ea typeface="+mn-ea"/>
                        <a:cs typeface="Kalimati" pitchFamily="2"/>
                      </a:endParaRPr>
                    </a:p>
                    <a:p>
                      <a:pPr algn="just"/>
                      <a:r>
                        <a:rPr lang="ne-NP" sz="1800" kern="1200" dirty="0" smtClean="0">
                          <a:solidFill>
                            <a:schemeClr val="dk1"/>
                          </a:solidFill>
                          <a:latin typeface="+mn-lt"/>
                          <a:ea typeface="+mn-ea"/>
                          <a:cs typeface="Kalimati" pitchFamily="2"/>
                        </a:rPr>
                        <a:t>कालीकोट जिल्लाको घाटापरी चौर (३० कि.मि.) सम्म सार्वजनिक सवारी र साखाचौर (७६ कि.मि.) सम्म ट्रयाक्टर तथा नेपाली सेनाको सवारी साधन सञ्‍चालनमा आएको । </a:t>
                      </a:r>
                      <a:endParaRPr lang="en-GB" sz="1800" b="0" kern="1200" dirty="0" smtClean="0">
                        <a:solidFill>
                          <a:schemeClr val="tx1"/>
                        </a:solidFill>
                        <a:latin typeface="+mn-lt"/>
                        <a:ea typeface="Kalimati" pitchFamily="2"/>
                        <a:cs typeface="Kalimati" pitchFamily="2"/>
                      </a:endParaRPr>
                    </a:p>
                  </a:txBody>
                  <a:tcPr/>
                </a:tc>
                <a:tc>
                  <a:txBody>
                    <a:bodyPr/>
                    <a:lstStyle/>
                    <a:p>
                      <a:pPr algn="just"/>
                      <a:r>
                        <a:rPr lang="ne-NP" sz="1800" b="0" kern="1200" dirty="0" smtClean="0">
                          <a:solidFill>
                            <a:srgbClr val="FF0000"/>
                          </a:solidFill>
                          <a:latin typeface="+mn-lt"/>
                          <a:ea typeface="Kalimati" pitchFamily="2"/>
                          <a:cs typeface="Kalimati" pitchFamily="2"/>
                        </a:rPr>
                        <a:t>हालसम्म ९४ कि.मि.</a:t>
                      </a:r>
                      <a:r>
                        <a:rPr lang="ne-NP" sz="1800" b="0" kern="1200" baseline="0" dirty="0" smtClean="0">
                          <a:solidFill>
                            <a:srgbClr val="FF0000"/>
                          </a:solidFill>
                          <a:latin typeface="+mn-lt"/>
                          <a:ea typeface="Kalimati" pitchFamily="2"/>
                          <a:cs typeface="Kalimati" pitchFamily="2"/>
                        </a:rPr>
                        <a:t> ट्रयाक सम्पन्न गरी ६४.८</a:t>
                      </a:r>
                      <a:r>
                        <a:rPr lang="en-US" sz="1800" b="0" kern="1200" baseline="0" dirty="0" smtClean="0">
                          <a:solidFill>
                            <a:srgbClr val="FF0000"/>
                          </a:solidFill>
                          <a:latin typeface="+mn-lt"/>
                          <a:ea typeface="Kalimati" pitchFamily="2"/>
                          <a:cs typeface="Kalimati" pitchFamily="2"/>
                        </a:rPr>
                        <a:t>%</a:t>
                      </a:r>
                      <a:r>
                        <a:rPr lang="ne-NP" sz="1800" b="0" kern="1200" baseline="0" dirty="0" smtClean="0">
                          <a:solidFill>
                            <a:srgbClr val="FF0000"/>
                          </a:solidFill>
                          <a:latin typeface="+mn-lt"/>
                          <a:ea typeface="Kalimati" pitchFamily="2"/>
                          <a:cs typeface="Kalimati" pitchFamily="2"/>
                        </a:rPr>
                        <a:t> प्रगति हासिल </a:t>
                      </a:r>
                      <a:r>
                        <a:rPr lang="en-US" sz="1800" b="0" kern="1200" baseline="0" dirty="0" smtClean="0">
                          <a:solidFill>
                            <a:srgbClr val="FF0000"/>
                          </a:solidFill>
                          <a:latin typeface="+mn-lt"/>
                          <a:ea typeface="Kalimati" pitchFamily="2"/>
                          <a:cs typeface="Kalimati" pitchFamily="2"/>
                        </a:rPr>
                        <a:t> </a:t>
                      </a:r>
                      <a:endParaRPr lang="en-GB" sz="1800" b="0" kern="1200" dirty="0" smtClean="0">
                        <a:solidFill>
                          <a:srgbClr val="FF0000"/>
                        </a:solidFill>
                        <a:latin typeface="+mn-lt"/>
                        <a:ea typeface="Kalimati" pitchFamily="2"/>
                        <a:cs typeface="Kalimati" pitchFamily="2"/>
                      </a:endParaRPr>
                    </a:p>
                  </a:txBody>
                  <a:tcPr/>
                </a:tc>
              </a:tr>
            </a:tbl>
          </a:graphicData>
        </a:graphic>
      </p:graphicFrame>
      <p:sp>
        <p:nvSpPr>
          <p:cNvPr id="4141" name="Rectangle 2"/>
          <p:cNvSpPr>
            <a:spLocks noChangeArrowheads="1"/>
          </p:cNvSpPr>
          <p:nvPr/>
        </p:nvSpPr>
        <p:spPr bwMode="auto">
          <a:xfrm>
            <a:off x="8061573" y="481013"/>
            <a:ext cx="3060453" cy="369332"/>
          </a:xfrm>
          <a:prstGeom prst="rect">
            <a:avLst/>
          </a:prstGeom>
          <a:noFill/>
          <a:ln w="9525">
            <a:noFill/>
            <a:miter lim="800000"/>
            <a:headEnd/>
            <a:tailEnd/>
          </a:ln>
        </p:spPr>
        <p:txBody>
          <a:bodyPr wrap="none">
            <a:spAutoFit/>
          </a:bodyPr>
          <a:lstStyle/>
          <a:p>
            <a:pPr algn="r"/>
            <a:r>
              <a:rPr lang="ne-NP" b="1" u="sng">
                <a:latin typeface="Calibri" pitchFamily="34" charset="0"/>
                <a:cs typeface="Kalimati" pitchFamily="2"/>
              </a:rPr>
              <a:t>विनियोजित बजेटः रु १० करोड</a:t>
            </a:r>
            <a:endParaRPr lang="en-GB">
              <a:latin typeface="Calibri" pitchFamily="34" charset="0"/>
            </a:endParaRPr>
          </a:p>
        </p:txBody>
      </p:sp>
      <p:sp>
        <p:nvSpPr>
          <p:cNvPr id="26664" name="Rectangle 4"/>
          <p:cNvSpPr>
            <a:spLocks noChangeArrowheads="1"/>
          </p:cNvSpPr>
          <p:nvPr/>
        </p:nvSpPr>
        <p:spPr bwMode="auto">
          <a:xfrm>
            <a:off x="7352149" y="3476928"/>
            <a:ext cx="3515706" cy="369332"/>
          </a:xfrm>
          <a:prstGeom prst="rect">
            <a:avLst/>
          </a:prstGeom>
          <a:noFill/>
          <a:ln w="9525">
            <a:noFill/>
            <a:miter lim="800000"/>
            <a:headEnd/>
            <a:tailEnd/>
          </a:ln>
        </p:spPr>
        <p:txBody>
          <a:bodyPr wrap="none">
            <a:spAutoFit/>
          </a:bodyPr>
          <a:lstStyle/>
          <a:p>
            <a:r>
              <a:rPr lang="ne-NP" b="1" dirty="0">
                <a:latin typeface="Calibri" pitchFamily="34" charset="0"/>
                <a:cs typeface="Kalimati" pitchFamily="2"/>
              </a:rPr>
              <a:t>    </a:t>
            </a:r>
            <a:r>
              <a:rPr lang="ne-NP" b="1" u="sng" dirty="0">
                <a:solidFill>
                  <a:srgbClr val="0000FF"/>
                </a:solidFill>
                <a:latin typeface="Calibri" pitchFamily="34" charset="0"/>
                <a:cs typeface="Kalimati" pitchFamily="2"/>
              </a:rPr>
              <a:t>विनियोजित बजेटः रु २० करोड</a:t>
            </a:r>
            <a:endParaRPr lang="en-GB" b="1" u="sng" dirty="0">
              <a:solidFill>
                <a:srgbClr val="0000FF"/>
              </a:solidFill>
              <a:latin typeface="Calibri" pitchFamily="34" charset="0"/>
              <a:cs typeface="Kalimati" pitchFamily="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6645"/>
                                        </p:tgtEl>
                                        <p:attrNameLst>
                                          <p:attrName>style.visibility</p:attrName>
                                        </p:attrNameLst>
                                      </p:cBhvr>
                                      <p:to>
                                        <p:strVal val="visible"/>
                                      </p:to>
                                    </p:set>
                                    <p:animEffect transition="in" filter="box(in)">
                                      <p:cBhvr>
                                        <p:cTn id="7" dur="500"/>
                                        <p:tgtEl>
                                          <p:spTgt spid="26645"/>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26664"/>
                                        </p:tgtEl>
                                        <p:attrNameLst>
                                          <p:attrName>style.visibility</p:attrName>
                                        </p:attrNameLst>
                                      </p:cBhvr>
                                      <p:to>
                                        <p:strVal val="visible"/>
                                      </p:to>
                                    </p:set>
                                    <p:animEffect transition="in" filter="box(in)">
                                      <p:cBhvr>
                                        <p:cTn id="10" dur="500"/>
                                        <p:tgtEl>
                                          <p:spTgt spid="26664"/>
                                        </p:tgtEl>
                                      </p:cBhvr>
                                    </p:animEffect>
                                  </p:childTnLst>
                                </p:cTn>
                              </p:par>
                              <p:par>
                                <p:cTn id="11" presetID="4" presetClass="entr" presetSubtype="16"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box(in)">
                                      <p:cBhvr>
                                        <p:cTn id="1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45" grpId="0"/>
      <p:bldP spid="2666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1" y="219075"/>
            <a:ext cx="9783763" cy="577850"/>
          </a:xfrm>
        </p:spPr>
        <p:txBody>
          <a:bodyPr rtlCol="0">
            <a:normAutofit fontScale="90000"/>
          </a:bodyPr>
          <a:lstStyle/>
          <a:p>
            <a:pPr algn="ctr" eaLnBrk="1" fontAlgn="auto" hangingPunct="1">
              <a:spcAft>
                <a:spcPts val="0"/>
              </a:spcAft>
              <a:defRPr/>
            </a:pPr>
            <a:r>
              <a:rPr lang="ne-NP" sz="2700" b="1" dirty="0">
                <a:solidFill>
                  <a:srgbClr val="0000FF"/>
                </a:solidFill>
                <a:cs typeface="Kalimati" panose="00000400000000000000" pitchFamily="2"/>
              </a:rPr>
              <a:t>जाजरकोट-डोल्पा (दुनै) सडक निर्माण आयोजना (११७.७ कि.मि.)</a:t>
            </a:r>
            <a:r>
              <a:rPr lang="ne-NP" sz="2800" b="1" dirty="0">
                <a:cs typeface="Kalimati" panose="00000400000000000000" pitchFamily="2"/>
              </a:rPr>
              <a:t/>
            </a:r>
            <a:br>
              <a:rPr lang="ne-NP" sz="2800" b="1" dirty="0">
                <a:cs typeface="Kalimati" panose="00000400000000000000" pitchFamily="2"/>
              </a:rPr>
            </a:br>
            <a:endParaRPr lang="en-US" sz="2800" dirty="0"/>
          </a:p>
        </p:txBody>
      </p:sp>
      <p:graphicFrame>
        <p:nvGraphicFramePr>
          <p:cNvPr id="4" name="Content Placeholder 3"/>
          <p:cNvGraphicFramePr>
            <a:graphicFrameLocks noGrp="1"/>
          </p:cNvGraphicFramePr>
          <p:nvPr>
            <p:ph idx="1"/>
          </p:nvPr>
        </p:nvGraphicFramePr>
        <p:xfrm>
          <a:off x="176214" y="941388"/>
          <a:ext cx="11846533" cy="2164052"/>
        </p:xfrm>
        <a:graphic>
          <a:graphicData uri="http://schemas.openxmlformats.org/drawingml/2006/table">
            <a:tbl>
              <a:tblPr firstRow="1" bandRow="1">
                <a:tableStyleId>{5C22544A-7EE6-4342-B048-85BDC9FD1C3A}</a:tableStyleId>
              </a:tblPr>
              <a:tblGrid>
                <a:gridCol w="662897"/>
                <a:gridCol w="2555255"/>
                <a:gridCol w="2078181"/>
                <a:gridCol w="3962400"/>
                <a:gridCol w="2587800"/>
              </a:tblGrid>
              <a:tr h="370840">
                <a:tc>
                  <a:txBody>
                    <a:bodyPr/>
                    <a:lstStyle/>
                    <a:p>
                      <a:pPr algn="ctr"/>
                      <a:r>
                        <a:rPr lang="ne-NP" sz="2000" dirty="0" smtClean="0">
                          <a:solidFill>
                            <a:schemeClr val="bg1"/>
                          </a:solidFill>
                          <a:cs typeface="Kalimati" pitchFamily="2"/>
                        </a:rPr>
                        <a:t>क्र</a:t>
                      </a:r>
                      <a:r>
                        <a:rPr lang="en-US" sz="2000" dirty="0" smtClean="0">
                          <a:solidFill>
                            <a:schemeClr val="bg1"/>
                          </a:solidFill>
                          <a:latin typeface="Preeti" pitchFamily="2" charset="0"/>
                          <a:cs typeface="Kalimati" pitchFamily="2"/>
                        </a:rPr>
                        <a:t>=</a:t>
                      </a:r>
                      <a:r>
                        <a:rPr lang="ne-NP" sz="2000" dirty="0" smtClean="0">
                          <a:solidFill>
                            <a:schemeClr val="bg1"/>
                          </a:solidFill>
                          <a:latin typeface="Preeti" pitchFamily="2" charset="0"/>
                          <a:cs typeface="Kalimati" pitchFamily="2"/>
                        </a:rPr>
                        <a:t>सं</a:t>
                      </a:r>
                      <a:r>
                        <a:rPr lang="en-GB" sz="2000" dirty="0" smtClean="0">
                          <a:solidFill>
                            <a:schemeClr val="bg1"/>
                          </a:solidFill>
                          <a:cs typeface="Kalimati" pitchFamily="2"/>
                        </a:rPr>
                        <a:t>.</a:t>
                      </a:r>
                      <a:endParaRPr lang="en-GB" sz="2000" dirty="0">
                        <a:solidFill>
                          <a:schemeClr val="bg1"/>
                        </a:solidFill>
                        <a:cs typeface="Kalimati" pitchFamily="2"/>
                      </a:endParaRPr>
                    </a:p>
                  </a:txBody>
                  <a:tcPr marT="45713" marB="45713"/>
                </a:tc>
                <a:tc>
                  <a:txBody>
                    <a:bodyPr/>
                    <a:lstStyle/>
                    <a:p>
                      <a:pPr algn="ctr"/>
                      <a:r>
                        <a:rPr lang="ne-NP" sz="2000" dirty="0" smtClean="0">
                          <a:solidFill>
                            <a:schemeClr val="bg1"/>
                          </a:solidFill>
                          <a:cs typeface="Kalimati" pitchFamily="2"/>
                        </a:rPr>
                        <a:t>विषय</a:t>
                      </a:r>
                      <a:r>
                        <a:rPr lang="en-GB" sz="2000" dirty="0" smtClean="0">
                          <a:solidFill>
                            <a:schemeClr val="bg1"/>
                          </a:solidFill>
                          <a:cs typeface="Kalimati" pitchFamily="2"/>
                        </a:rPr>
                        <a:t>/</a:t>
                      </a:r>
                      <a:endParaRPr lang="en-GB" sz="2000" dirty="0">
                        <a:solidFill>
                          <a:schemeClr val="bg1"/>
                        </a:solidFill>
                        <a:cs typeface="Kalimati" pitchFamily="2"/>
                      </a:endParaRPr>
                    </a:p>
                    <a:p>
                      <a:pPr algn="ctr"/>
                      <a:r>
                        <a:rPr lang="ne-NP" sz="2000" dirty="0" smtClean="0">
                          <a:solidFill>
                            <a:schemeClr val="bg1"/>
                          </a:solidFill>
                          <a:cs typeface="Kalimati" pitchFamily="2"/>
                        </a:rPr>
                        <a:t>मुख्य</a:t>
                      </a:r>
                      <a:r>
                        <a:rPr lang="ne-NP" sz="2000" baseline="0" dirty="0" smtClean="0">
                          <a:solidFill>
                            <a:schemeClr val="bg1"/>
                          </a:solidFill>
                          <a:cs typeface="Kalimati" pitchFamily="2"/>
                        </a:rPr>
                        <a:t> क्रियाकलाप</a:t>
                      </a:r>
                      <a:endParaRPr lang="en-GB" sz="2000" dirty="0">
                        <a:solidFill>
                          <a:schemeClr val="bg1"/>
                        </a:solidFill>
                        <a:cs typeface="Kalimati" pitchFamily="2"/>
                      </a:endParaRPr>
                    </a:p>
                  </a:txBody>
                  <a:tcPr marT="45713" marB="45713"/>
                </a:tc>
                <a:tc>
                  <a:txBody>
                    <a:bodyPr/>
                    <a:lstStyle/>
                    <a:p>
                      <a:pPr algn="ctr"/>
                      <a:r>
                        <a:rPr lang="ne-NP" sz="2000" dirty="0" smtClean="0">
                          <a:solidFill>
                            <a:schemeClr val="bg1"/>
                          </a:solidFill>
                          <a:cs typeface="Kalimati" pitchFamily="2"/>
                        </a:rPr>
                        <a:t>माइलस्टोन</a:t>
                      </a:r>
                      <a:endParaRPr lang="en-GB" sz="2000" dirty="0">
                        <a:solidFill>
                          <a:schemeClr val="bg1"/>
                        </a:solidFill>
                        <a:cs typeface="Kalimati" pitchFamily="2"/>
                      </a:endParaRPr>
                    </a:p>
                  </a:txBody>
                  <a:tcPr marT="45713" marB="45713"/>
                </a:tc>
                <a:tc>
                  <a:txBody>
                    <a:bodyPr/>
                    <a:lstStyle/>
                    <a:p>
                      <a:pPr algn="ctr"/>
                      <a:r>
                        <a:rPr lang="ne-NP" sz="2000" dirty="0" smtClean="0">
                          <a:solidFill>
                            <a:schemeClr val="bg1"/>
                          </a:solidFill>
                          <a:cs typeface="Kalimati" pitchFamily="2"/>
                        </a:rPr>
                        <a:t>प्रथम</a:t>
                      </a:r>
                      <a:r>
                        <a:rPr lang="ne-NP" sz="2000" baseline="0" dirty="0" smtClean="0">
                          <a:solidFill>
                            <a:schemeClr val="bg1"/>
                          </a:solidFill>
                          <a:cs typeface="Kalimati" pitchFamily="2"/>
                        </a:rPr>
                        <a:t> चौमासिकको प्रगति</a:t>
                      </a:r>
                      <a:endParaRPr lang="en-GB" sz="2000" dirty="0">
                        <a:solidFill>
                          <a:schemeClr val="bg1"/>
                        </a:solidFill>
                        <a:cs typeface="Kalimati" pitchFamily="2"/>
                      </a:endParaRPr>
                    </a:p>
                  </a:txBody>
                  <a:tcPr marT="45713" marB="45713"/>
                </a:tc>
                <a:tc>
                  <a:txBody>
                    <a:bodyPr/>
                    <a:lstStyle/>
                    <a:p>
                      <a:pPr algn="ctr"/>
                      <a:r>
                        <a:rPr lang="ne-NP" sz="2000" dirty="0" smtClean="0">
                          <a:solidFill>
                            <a:schemeClr val="bg1"/>
                          </a:solidFill>
                          <a:cs typeface="Kalimati" pitchFamily="2"/>
                        </a:rPr>
                        <a:t>हालसम्मको</a:t>
                      </a:r>
                      <a:r>
                        <a:rPr lang="ne-NP" sz="2000" baseline="0" dirty="0" smtClean="0">
                          <a:solidFill>
                            <a:schemeClr val="bg1"/>
                          </a:solidFill>
                          <a:cs typeface="Kalimati" pitchFamily="2"/>
                        </a:rPr>
                        <a:t> प्रगति</a:t>
                      </a:r>
                      <a:endParaRPr lang="en-GB" sz="2000" dirty="0">
                        <a:solidFill>
                          <a:schemeClr val="bg1"/>
                        </a:solidFill>
                        <a:cs typeface="Kalimati" pitchFamily="2"/>
                      </a:endParaRPr>
                    </a:p>
                  </a:txBody>
                  <a:tcPr marT="45713" marB="45713"/>
                </a:tc>
              </a:tr>
              <a:tr h="370840">
                <a:tc>
                  <a:txBody>
                    <a:bodyPr/>
                    <a:lstStyle/>
                    <a:p>
                      <a:pPr marL="514350" indent="-514350">
                        <a:buFont typeface="+mj-lt"/>
                        <a:buNone/>
                      </a:pPr>
                      <a:r>
                        <a:rPr lang="ne-NP" sz="1800" dirty="0" smtClean="0">
                          <a:solidFill>
                            <a:schemeClr val="tx1"/>
                          </a:solidFill>
                          <a:cs typeface="Kalimati" pitchFamily="2"/>
                        </a:rPr>
                        <a:t>१</a:t>
                      </a:r>
                      <a:r>
                        <a:rPr lang="en-GB" sz="1800" dirty="0" smtClean="0">
                          <a:solidFill>
                            <a:schemeClr val="tx1"/>
                          </a:solidFill>
                          <a:cs typeface="Kalimati" pitchFamily="2"/>
                        </a:rPr>
                        <a:t>.</a:t>
                      </a:r>
                      <a:endParaRPr lang="en-GB" sz="1800" dirty="0">
                        <a:solidFill>
                          <a:schemeClr val="tx1"/>
                        </a:solidFill>
                        <a:cs typeface="Kalimati" pitchFamily="2"/>
                      </a:endParaRPr>
                    </a:p>
                  </a:txBody>
                  <a:tcPr marT="45713" marB="45713"/>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e-NP" sz="1800" b="0" kern="1200" dirty="0" smtClean="0">
                          <a:solidFill>
                            <a:schemeClr val="tx1"/>
                          </a:solidFill>
                          <a:latin typeface="+mn-lt"/>
                          <a:ea typeface="Kalimati" pitchFamily="2"/>
                          <a:cs typeface="Kalimati" pitchFamily="2"/>
                        </a:rPr>
                        <a:t>ट्रयाक खोल्ने</a:t>
                      </a:r>
                      <a:r>
                        <a:rPr lang="ne-NP" sz="1800" b="0" kern="1200" baseline="0" dirty="0" smtClean="0">
                          <a:solidFill>
                            <a:schemeClr val="tx1"/>
                          </a:solidFill>
                          <a:latin typeface="+mn-lt"/>
                          <a:ea typeface="Kalimati" pitchFamily="2"/>
                          <a:cs typeface="Kalimati" pitchFamily="2"/>
                        </a:rPr>
                        <a:t> कार्य </a:t>
                      </a:r>
                      <a:r>
                        <a:rPr lang="ne-NP" sz="1800" b="0" kern="1200" dirty="0" smtClean="0">
                          <a:solidFill>
                            <a:schemeClr val="tx1"/>
                          </a:solidFill>
                          <a:latin typeface="+mn-lt"/>
                          <a:ea typeface="Kalimati" pitchFamily="2"/>
                          <a:cs typeface="Kalimati" pitchFamily="2"/>
                        </a:rPr>
                        <a:t>सम्पन्न गरी सडक हस्तान्तरण गर्ने</a:t>
                      </a:r>
                    </a:p>
                    <a:p>
                      <a:pPr marL="0" marR="0" indent="0" algn="l" defTabSz="914400" rtl="0" eaLnBrk="1" fontAlgn="auto" latinLnBrk="0" hangingPunct="1">
                        <a:lnSpc>
                          <a:spcPct val="100000"/>
                        </a:lnSpc>
                        <a:spcBef>
                          <a:spcPts val="0"/>
                        </a:spcBef>
                        <a:spcAft>
                          <a:spcPts val="0"/>
                        </a:spcAft>
                        <a:buClrTx/>
                        <a:buSzTx/>
                        <a:buFontTx/>
                        <a:buNone/>
                        <a:tabLst/>
                        <a:defRPr/>
                      </a:pPr>
                      <a:r>
                        <a:rPr lang="en-US" sz="1800" b="0" kern="1200" dirty="0" smtClean="0">
                          <a:solidFill>
                            <a:schemeClr val="tx1"/>
                          </a:solidFill>
                          <a:latin typeface="+mn-lt"/>
                          <a:ea typeface="Kalimati" pitchFamily="2"/>
                          <a:cs typeface="Kalimati" pitchFamily="2"/>
                        </a:rPr>
                        <a:t>(</a:t>
                      </a:r>
                      <a:r>
                        <a:rPr lang="ne-NP" sz="1800" b="0" kern="1200" dirty="0" smtClean="0">
                          <a:solidFill>
                            <a:schemeClr val="tx1"/>
                          </a:solidFill>
                          <a:latin typeface="+mn-lt"/>
                          <a:ea typeface="Kalimati" pitchFamily="2"/>
                          <a:cs typeface="Kalimati" pitchFamily="2"/>
                        </a:rPr>
                        <a:t>जाजरकोटको</a:t>
                      </a:r>
                      <a:r>
                        <a:rPr lang="ne-NP" sz="1800" b="0" kern="1200" baseline="0" dirty="0" smtClean="0">
                          <a:solidFill>
                            <a:schemeClr val="tx1"/>
                          </a:solidFill>
                          <a:latin typeface="+mn-lt"/>
                          <a:ea typeface="Kalimati" pitchFamily="2"/>
                          <a:cs typeface="Kalimati" pitchFamily="2"/>
                        </a:rPr>
                        <a:t> पासागाडदेखि डोल्पाको त्रिपुराकोट </a:t>
                      </a:r>
                      <a:r>
                        <a:rPr lang="en-US" sz="1800" b="0" kern="1200" baseline="0" dirty="0" smtClean="0">
                          <a:solidFill>
                            <a:schemeClr val="tx1"/>
                          </a:solidFill>
                          <a:latin typeface="+mn-lt"/>
                          <a:ea typeface="Kalimati" pitchFamily="2"/>
                          <a:cs typeface="Kalimati" pitchFamily="2"/>
                        </a:rPr>
                        <a:t>(</a:t>
                      </a:r>
                      <a:r>
                        <a:rPr lang="ne-NP" sz="1800" b="0" kern="1200" baseline="0" dirty="0" smtClean="0">
                          <a:solidFill>
                            <a:schemeClr val="tx1"/>
                          </a:solidFill>
                          <a:latin typeface="+mn-lt"/>
                          <a:ea typeface="Kalimati" pitchFamily="2"/>
                          <a:cs typeface="Kalimati" pitchFamily="2"/>
                        </a:rPr>
                        <a:t>सुपानी</a:t>
                      </a:r>
                      <a:r>
                        <a:rPr lang="en-US" sz="1800" b="0" kern="1200" baseline="0" dirty="0" smtClean="0">
                          <a:solidFill>
                            <a:schemeClr val="tx1"/>
                          </a:solidFill>
                          <a:latin typeface="+mn-lt"/>
                          <a:ea typeface="Kalimati" pitchFamily="2"/>
                          <a:cs typeface="Kalimati" pitchFamily="2"/>
                        </a:rPr>
                        <a:t>) </a:t>
                      </a:r>
                      <a:r>
                        <a:rPr lang="ne-NP" sz="1800" b="0" kern="1200" baseline="0" dirty="0" smtClean="0">
                          <a:solidFill>
                            <a:schemeClr val="tx1"/>
                          </a:solidFill>
                          <a:latin typeface="+mn-lt"/>
                          <a:ea typeface="Kalimati" pitchFamily="2"/>
                          <a:cs typeface="Kalimati" pitchFamily="2"/>
                        </a:rPr>
                        <a:t>सम्म</a:t>
                      </a:r>
                      <a:endParaRPr lang="en-GB" sz="1800" b="0" kern="1200" dirty="0">
                        <a:solidFill>
                          <a:schemeClr val="tx1"/>
                        </a:solidFill>
                        <a:latin typeface="+mn-lt"/>
                        <a:ea typeface="Kalimati" pitchFamily="2"/>
                        <a:cs typeface="Kalimati" pitchFamily="2"/>
                      </a:endParaRPr>
                    </a:p>
                  </a:txBody>
                  <a:tcPr marT="45713" marB="45713"/>
                </a:tc>
                <a:tc>
                  <a:txBody>
                    <a:bodyPr/>
                    <a:lstStyle/>
                    <a:p>
                      <a:pPr marL="179388" indent="-179388">
                        <a:buFont typeface="Arial" pitchFamily="34" charset="0"/>
                        <a:buChar char="•"/>
                      </a:pPr>
                      <a:r>
                        <a:rPr lang="ne-NP" sz="1800" b="0" kern="1200" dirty="0" smtClean="0">
                          <a:solidFill>
                            <a:schemeClr val="tx1"/>
                          </a:solidFill>
                          <a:latin typeface="+mn-lt"/>
                          <a:ea typeface="Kalimati" pitchFamily="2"/>
                          <a:cs typeface="Kalimati" pitchFamily="2"/>
                        </a:rPr>
                        <a:t>०.५ कि.मि. ट्रयाक खोल्ने</a:t>
                      </a:r>
                      <a:r>
                        <a:rPr lang="ne-NP" sz="1800" b="0" kern="1200" baseline="0" dirty="0" smtClean="0">
                          <a:solidFill>
                            <a:schemeClr val="tx1"/>
                          </a:solidFill>
                          <a:latin typeface="+mn-lt"/>
                          <a:ea typeface="Kalimati" pitchFamily="2"/>
                          <a:cs typeface="Kalimati" pitchFamily="2"/>
                        </a:rPr>
                        <a:t> कार्य </a:t>
                      </a:r>
                      <a:r>
                        <a:rPr lang="ne-NP" sz="1800" b="0" kern="1200" dirty="0" smtClean="0">
                          <a:solidFill>
                            <a:schemeClr val="tx1"/>
                          </a:solidFill>
                          <a:latin typeface="+mn-lt"/>
                          <a:ea typeface="Kalimati" pitchFamily="2"/>
                          <a:cs typeface="Kalimati" pitchFamily="2"/>
                        </a:rPr>
                        <a:t>सम्पन्न हुने </a:t>
                      </a:r>
                    </a:p>
                    <a:p>
                      <a:pPr marL="179388" indent="-179388">
                        <a:buFont typeface="Arial" pitchFamily="34" charset="0"/>
                        <a:buChar char="•"/>
                      </a:pPr>
                      <a:r>
                        <a:rPr lang="ne-NP" sz="1800" b="0" kern="1200" dirty="0" smtClean="0">
                          <a:solidFill>
                            <a:srgbClr val="0000FF"/>
                          </a:solidFill>
                          <a:latin typeface="+mn-lt"/>
                          <a:ea typeface="Kalimati" pitchFamily="2"/>
                          <a:cs typeface="Kalimati" pitchFamily="2"/>
                        </a:rPr>
                        <a:t>सडक हस्तान्तरण कार्य</a:t>
                      </a:r>
                      <a:endParaRPr lang="en-GB" sz="1800" b="0" kern="1200" dirty="0" smtClean="0">
                        <a:solidFill>
                          <a:srgbClr val="0000FF"/>
                        </a:solidFill>
                        <a:latin typeface="+mn-lt"/>
                        <a:ea typeface="Kalimati" pitchFamily="2"/>
                        <a:cs typeface="Kalimati" pitchFamily="2"/>
                      </a:endParaRPr>
                    </a:p>
                  </a:txBody>
                  <a:tcPr marT="45713" marB="45713"/>
                </a:tc>
                <a:tc>
                  <a:txBody>
                    <a:bodyPr/>
                    <a:lstStyle/>
                    <a:p>
                      <a:pPr marL="234950" indent="-234950">
                        <a:buFont typeface="Arial" pitchFamily="34" charset="0"/>
                        <a:buChar char="•"/>
                      </a:pPr>
                      <a:r>
                        <a:rPr lang="ne-NP" sz="1800" b="0" kern="1200" dirty="0" smtClean="0">
                          <a:solidFill>
                            <a:schemeClr val="tx1"/>
                          </a:solidFill>
                          <a:latin typeface="+mn-lt"/>
                          <a:ea typeface="Kalimati" pitchFamily="2"/>
                          <a:cs typeface="Kalimati" pitchFamily="2"/>
                        </a:rPr>
                        <a:t>नेपाली सेनालाई जिम्मेवारी प्राप्त सडकको ट्रयाक खोल्ने कार्य सम्पन्न गरी  मिति २०७५।८।४ गते उक्त सडकको समुद्‍घाटन भई १००</a:t>
                      </a:r>
                      <a:r>
                        <a:rPr lang="en-US" sz="1800" b="0" kern="1200" dirty="0" smtClean="0">
                          <a:solidFill>
                            <a:schemeClr val="tx1"/>
                          </a:solidFill>
                          <a:latin typeface="+mn-lt"/>
                          <a:ea typeface="Kalimati" pitchFamily="2"/>
                          <a:cs typeface="Kalimati" pitchFamily="2"/>
                        </a:rPr>
                        <a:t>%</a:t>
                      </a:r>
                      <a:r>
                        <a:rPr lang="ne-NP" sz="1800" b="0" kern="1200" dirty="0" smtClean="0">
                          <a:solidFill>
                            <a:schemeClr val="tx1"/>
                          </a:solidFill>
                          <a:latin typeface="+mn-lt"/>
                          <a:ea typeface="Kalimati" pitchFamily="2"/>
                          <a:cs typeface="Kalimati" pitchFamily="2"/>
                        </a:rPr>
                        <a:t> कार्य सम्पन्न ।</a:t>
                      </a:r>
                      <a:endParaRPr lang="en-GB" sz="1800" b="0" kern="1200" dirty="0" smtClean="0">
                        <a:solidFill>
                          <a:schemeClr val="tx1"/>
                        </a:solidFill>
                        <a:latin typeface="+mn-lt"/>
                        <a:ea typeface="Kalimati" pitchFamily="2"/>
                        <a:cs typeface="Kalimati" pitchFamily="2"/>
                      </a:endParaRPr>
                    </a:p>
                  </a:txBody>
                  <a:tcPr marT="45713" marB="45713"/>
                </a:tc>
                <a:tc>
                  <a:txBody>
                    <a:bodyPr/>
                    <a:lstStyle/>
                    <a:p>
                      <a:pPr>
                        <a:buFont typeface="Arial" pitchFamily="34" charset="0"/>
                        <a:buNone/>
                      </a:pPr>
                      <a:r>
                        <a:rPr lang="ne-NP" sz="1800" b="0" kern="1200" dirty="0" smtClean="0">
                          <a:solidFill>
                            <a:srgbClr val="FF0000"/>
                          </a:solidFill>
                          <a:latin typeface="+mn-lt"/>
                          <a:ea typeface="Kalimati" pitchFamily="2"/>
                          <a:cs typeface="Kalimati" pitchFamily="2"/>
                        </a:rPr>
                        <a:t>नेपाली सेनालाई जिम्मेवारी</a:t>
                      </a:r>
                      <a:r>
                        <a:rPr lang="ne-NP" sz="1800" b="0" kern="1200" baseline="0" dirty="0" smtClean="0">
                          <a:solidFill>
                            <a:srgbClr val="FF0000"/>
                          </a:solidFill>
                          <a:latin typeface="+mn-lt"/>
                          <a:ea typeface="Kalimati" pitchFamily="2"/>
                          <a:cs typeface="Kalimati" pitchFamily="2"/>
                        </a:rPr>
                        <a:t> प्राप्त कुल १०३</a:t>
                      </a:r>
                      <a:r>
                        <a:rPr lang="en-US" sz="1800" b="0" kern="1200" baseline="0" dirty="0" smtClean="0">
                          <a:solidFill>
                            <a:srgbClr val="FF0000"/>
                          </a:solidFill>
                          <a:latin typeface="+mn-lt"/>
                          <a:ea typeface="Kalimati" pitchFamily="2"/>
                          <a:cs typeface="Kalimati" pitchFamily="2"/>
                        </a:rPr>
                        <a:t>.</a:t>
                      </a:r>
                      <a:r>
                        <a:rPr lang="ne-NP" sz="1800" b="0" kern="1200" baseline="0" dirty="0" smtClean="0">
                          <a:solidFill>
                            <a:srgbClr val="FF0000"/>
                          </a:solidFill>
                          <a:latin typeface="+mn-lt"/>
                          <a:ea typeface="Kalimati" pitchFamily="2"/>
                          <a:cs typeface="Kalimati" pitchFamily="2"/>
                        </a:rPr>
                        <a:t>३ कि</a:t>
                      </a:r>
                      <a:r>
                        <a:rPr lang="en-US" sz="1800" b="0" kern="1200" baseline="0" dirty="0" smtClean="0">
                          <a:solidFill>
                            <a:srgbClr val="FF0000"/>
                          </a:solidFill>
                          <a:latin typeface="+mn-lt"/>
                          <a:ea typeface="Kalimati" pitchFamily="2"/>
                          <a:cs typeface="Kalimati" pitchFamily="2"/>
                        </a:rPr>
                        <a:t>. </a:t>
                      </a:r>
                      <a:r>
                        <a:rPr lang="ne-NP" sz="1800" b="0" kern="1200" baseline="0" dirty="0" smtClean="0">
                          <a:solidFill>
                            <a:srgbClr val="FF0000"/>
                          </a:solidFill>
                          <a:latin typeface="+mn-lt"/>
                          <a:ea typeface="Kalimati" pitchFamily="2"/>
                          <a:cs typeface="Kalimati" pitchFamily="2"/>
                        </a:rPr>
                        <a:t>मि</a:t>
                      </a:r>
                      <a:r>
                        <a:rPr lang="en-US" sz="1800" b="0" kern="1200" baseline="0" dirty="0" smtClean="0">
                          <a:solidFill>
                            <a:srgbClr val="FF0000"/>
                          </a:solidFill>
                          <a:latin typeface="+mn-lt"/>
                          <a:ea typeface="Kalimati" pitchFamily="2"/>
                          <a:cs typeface="Kalimati" pitchFamily="2"/>
                        </a:rPr>
                        <a:t>. </a:t>
                      </a:r>
                      <a:r>
                        <a:rPr lang="ne-NP" sz="1800" b="0" kern="1200" baseline="0" dirty="0" smtClean="0">
                          <a:solidFill>
                            <a:srgbClr val="FF0000"/>
                          </a:solidFill>
                          <a:latin typeface="+mn-lt"/>
                          <a:ea typeface="Kalimati" pitchFamily="2"/>
                          <a:cs typeface="Kalimati" pitchFamily="2"/>
                        </a:rPr>
                        <a:t>सडक खण्डको ट्रयाक खोल्ने कार्य सम्पन्न  भई  १००</a:t>
                      </a:r>
                      <a:r>
                        <a:rPr lang="en-US" sz="1800" b="0" kern="1200" baseline="0" dirty="0" smtClean="0">
                          <a:solidFill>
                            <a:srgbClr val="FF0000"/>
                          </a:solidFill>
                          <a:latin typeface="+mn-lt"/>
                          <a:ea typeface="Kalimati" pitchFamily="2"/>
                          <a:cs typeface="Kalimati" pitchFamily="2"/>
                        </a:rPr>
                        <a:t>%</a:t>
                      </a:r>
                      <a:r>
                        <a:rPr lang="ne-NP" sz="1800" b="0" kern="1200" baseline="0" dirty="0" smtClean="0">
                          <a:solidFill>
                            <a:srgbClr val="FF0000"/>
                          </a:solidFill>
                          <a:latin typeface="+mn-lt"/>
                          <a:ea typeface="Kalimati" pitchFamily="2"/>
                          <a:cs typeface="Kalimati" pitchFamily="2"/>
                        </a:rPr>
                        <a:t> प्रगति ।</a:t>
                      </a:r>
                      <a:endParaRPr lang="en-GB" sz="1800" b="0" kern="1200" dirty="0" smtClean="0">
                        <a:solidFill>
                          <a:srgbClr val="FF0000"/>
                        </a:solidFill>
                        <a:latin typeface="+mn-lt"/>
                        <a:ea typeface="Kalimati" pitchFamily="2"/>
                        <a:cs typeface="Kalimati" pitchFamily="2"/>
                      </a:endParaRPr>
                    </a:p>
                  </a:txBody>
                  <a:tcPr marT="45713" marB="45713"/>
                </a:tc>
              </a:tr>
            </a:tbl>
          </a:graphicData>
        </a:graphic>
      </p:graphicFrame>
      <p:pic>
        <p:nvPicPr>
          <p:cNvPr id="5143" name="Picture 1" descr="C:\Users\NEATDT024\Desktop\images.jpg"/>
          <p:cNvPicPr>
            <a:picLocks noChangeAspect="1" noChangeArrowheads="1"/>
          </p:cNvPicPr>
          <p:nvPr/>
        </p:nvPicPr>
        <p:blipFill>
          <a:blip r:embed="rId2"/>
          <a:srcRect/>
          <a:stretch>
            <a:fillRect/>
          </a:stretch>
        </p:blipFill>
        <p:spPr bwMode="auto">
          <a:xfrm>
            <a:off x="0" y="127000"/>
            <a:ext cx="1066800" cy="762000"/>
          </a:xfrm>
          <a:prstGeom prst="rect">
            <a:avLst/>
          </a:prstGeom>
          <a:noFill/>
          <a:ln w="9525">
            <a:noFill/>
            <a:miter lim="800000"/>
            <a:headEnd/>
            <a:tailEnd/>
          </a:ln>
        </p:spPr>
      </p:pic>
      <p:sp>
        <p:nvSpPr>
          <p:cNvPr id="27669" name="Rectangle 5"/>
          <p:cNvSpPr>
            <a:spLocks noChangeArrowheads="1"/>
          </p:cNvSpPr>
          <p:nvPr/>
        </p:nvSpPr>
        <p:spPr bwMode="auto">
          <a:xfrm>
            <a:off x="919163" y="3398839"/>
            <a:ext cx="9975851" cy="461665"/>
          </a:xfrm>
          <a:prstGeom prst="rect">
            <a:avLst/>
          </a:prstGeom>
          <a:noFill/>
          <a:ln w="9525">
            <a:noFill/>
            <a:miter lim="800000"/>
            <a:headEnd/>
            <a:tailEnd/>
          </a:ln>
        </p:spPr>
        <p:txBody>
          <a:bodyPr>
            <a:spAutoFit/>
          </a:bodyPr>
          <a:lstStyle/>
          <a:p>
            <a:pPr algn="ctr"/>
            <a:r>
              <a:rPr lang="ne-NP" sz="2400" b="1">
                <a:latin typeface="Calibri" pitchFamily="34" charset="0"/>
                <a:cs typeface="Kalimati" pitchFamily="2"/>
              </a:rPr>
              <a:t>बेनीघाट-आरुघाट-लार्केभञ्ज्याङ्ग सडक निर्माण आयोजना (११८ कि.मि.)</a:t>
            </a:r>
          </a:p>
        </p:txBody>
      </p:sp>
      <p:graphicFrame>
        <p:nvGraphicFramePr>
          <p:cNvPr id="7" name="Table 6"/>
          <p:cNvGraphicFramePr>
            <a:graphicFrameLocks noGrp="1"/>
          </p:cNvGraphicFramePr>
          <p:nvPr/>
        </p:nvGraphicFramePr>
        <p:xfrm>
          <a:off x="73025" y="4227513"/>
          <a:ext cx="12083744" cy="2377440"/>
        </p:xfrm>
        <a:graphic>
          <a:graphicData uri="http://schemas.openxmlformats.org/drawingml/2006/table">
            <a:tbl>
              <a:tblPr firstRow="1" bandRow="1">
                <a:tableStyleId>{5C22544A-7EE6-4342-B048-85BDC9FD1C3A}</a:tableStyleId>
              </a:tblPr>
              <a:tblGrid>
                <a:gridCol w="514392"/>
                <a:gridCol w="1396395"/>
                <a:gridCol w="2671315"/>
                <a:gridCol w="4682837"/>
                <a:gridCol w="2818805"/>
              </a:tblGrid>
              <a:tr h="667146">
                <a:tc>
                  <a:txBody>
                    <a:bodyPr/>
                    <a:lstStyle/>
                    <a:p>
                      <a:pPr algn="ctr"/>
                      <a:r>
                        <a:rPr lang="ne-NP" sz="1800" dirty="0" smtClean="0">
                          <a:solidFill>
                            <a:schemeClr val="bg1"/>
                          </a:solidFill>
                          <a:cs typeface="Kalimati" pitchFamily="2"/>
                        </a:rPr>
                        <a:t>क्र</a:t>
                      </a:r>
                      <a:r>
                        <a:rPr lang="en-US" sz="1800" dirty="0" smtClean="0">
                          <a:solidFill>
                            <a:schemeClr val="bg1"/>
                          </a:solidFill>
                          <a:latin typeface="Preeti" pitchFamily="2" charset="0"/>
                          <a:cs typeface="Kalimati" pitchFamily="2"/>
                        </a:rPr>
                        <a:t>=</a:t>
                      </a:r>
                      <a:r>
                        <a:rPr lang="ne-NP" sz="1800" dirty="0" smtClean="0">
                          <a:solidFill>
                            <a:schemeClr val="bg1"/>
                          </a:solidFill>
                          <a:latin typeface="Preeti" pitchFamily="2" charset="0"/>
                          <a:cs typeface="Kalimati" pitchFamily="2"/>
                        </a:rPr>
                        <a:t>सं</a:t>
                      </a:r>
                      <a:r>
                        <a:rPr lang="en-GB" sz="1800" dirty="0" smtClean="0">
                          <a:solidFill>
                            <a:schemeClr val="bg1"/>
                          </a:solidFill>
                          <a:cs typeface="Kalimati" pitchFamily="2"/>
                        </a:rPr>
                        <a:t>.</a:t>
                      </a:r>
                      <a:endParaRPr lang="en-GB" sz="1800" dirty="0">
                        <a:solidFill>
                          <a:schemeClr val="bg1"/>
                        </a:solidFill>
                        <a:cs typeface="Kalimati" pitchFamily="2"/>
                      </a:endParaRPr>
                    </a:p>
                  </a:txBody>
                  <a:tcPr>
                    <a:solidFill>
                      <a:srgbClr val="00B050"/>
                    </a:solidFill>
                  </a:tcPr>
                </a:tc>
                <a:tc>
                  <a:txBody>
                    <a:bodyPr/>
                    <a:lstStyle/>
                    <a:p>
                      <a:pPr algn="ctr"/>
                      <a:r>
                        <a:rPr lang="ne-NP" sz="1800" dirty="0" smtClean="0">
                          <a:solidFill>
                            <a:schemeClr val="bg1"/>
                          </a:solidFill>
                          <a:cs typeface="Kalimati" pitchFamily="2"/>
                        </a:rPr>
                        <a:t>विषय</a:t>
                      </a:r>
                      <a:r>
                        <a:rPr lang="en-GB" sz="1800" dirty="0" smtClean="0">
                          <a:solidFill>
                            <a:schemeClr val="bg1"/>
                          </a:solidFill>
                          <a:cs typeface="Kalimati" pitchFamily="2"/>
                        </a:rPr>
                        <a:t>/</a:t>
                      </a:r>
                      <a:endParaRPr lang="en-GB" sz="1800" dirty="0">
                        <a:solidFill>
                          <a:schemeClr val="bg1"/>
                        </a:solidFill>
                        <a:cs typeface="Kalimati" pitchFamily="2"/>
                      </a:endParaRPr>
                    </a:p>
                    <a:p>
                      <a:pPr algn="ctr"/>
                      <a:r>
                        <a:rPr lang="ne-NP" sz="1800" dirty="0" smtClean="0">
                          <a:solidFill>
                            <a:schemeClr val="bg1"/>
                          </a:solidFill>
                          <a:cs typeface="Kalimati" pitchFamily="2"/>
                        </a:rPr>
                        <a:t>मुख्य</a:t>
                      </a:r>
                      <a:r>
                        <a:rPr lang="ne-NP" sz="1800" baseline="0" dirty="0" smtClean="0">
                          <a:solidFill>
                            <a:schemeClr val="bg1"/>
                          </a:solidFill>
                          <a:cs typeface="Kalimati" pitchFamily="2"/>
                        </a:rPr>
                        <a:t> क्रियाकलाप</a:t>
                      </a:r>
                      <a:endParaRPr lang="en-GB" sz="1800" dirty="0">
                        <a:solidFill>
                          <a:schemeClr val="bg1"/>
                        </a:solidFill>
                        <a:cs typeface="Kalimati" pitchFamily="2"/>
                      </a:endParaRPr>
                    </a:p>
                  </a:txBody>
                  <a:tcPr>
                    <a:solidFill>
                      <a:srgbClr val="00B050"/>
                    </a:solidFill>
                  </a:tcPr>
                </a:tc>
                <a:tc>
                  <a:txBody>
                    <a:bodyPr/>
                    <a:lstStyle/>
                    <a:p>
                      <a:pPr algn="ctr"/>
                      <a:r>
                        <a:rPr lang="ne-NP" sz="1800" dirty="0" smtClean="0">
                          <a:solidFill>
                            <a:schemeClr val="bg1"/>
                          </a:solidFill>
                          <a:cs typeface="Kalimati" pitchFamily="2"/>
                        </a:rPr>
                        <a:t>माइलस्टोन</a:t>
                      </a:r>
                      <a:endParaRPr lang="en-GB" sz="1800" dirty="0">
                        <a:solidFill>
                          <a:schemeClr val="bg1"/>
                        </a:solidFill>
                        <a:cs typeface="Kalimati" pitchFamily="2"/>
                      </a:endParaRPr>
                    </a:p>
                  </a:txBody>
                  <a:tcPr>
                    <a:solidFill>
                      <a:srgbClr val="00B050"/>
                    </a:solidFill>
                  </a:tcPr>
                </a:tc>
                <a:tc>
                  <a:txBody>
                    <a:bodyPr/>
                    <a:lstStyle/>
                    <a:p>
                      <a:pPr algn="ctr"/>
                      <a:r>
                        <a:rPr lang="ne-NP" sz="1800" dirty="0" smtClean="0">
                          <a:solidFill>
                            <a:schemeClr val="bg1"/>
                          </a:solidFill>
                          <a:cs typeface="Kalimati" pitchFamily="2"/>
                        </a:rPr>
                        <a:t>प्रथम</a:t>
                      </a:r>
                      <a:r>
                        <a:rPr lang="ne-NP" sz="1800" baseline="0" dirty="0" smtClean="0">
                          <a:solidFill>
                            <a:schemeClr val="bg1"/>
                          </a:solidFill>
                          <a:cs typeface="Kalimati" pitchFamily="2"/>
                        </a:rPr>
                        <a:t> चौमासिकको प्रगति</a:t>
                      </a:r>
                      <a:endParaRPr lang="en-GB" sz="1800" dirty="0">
                        <a:solidFill>
                          <a:schemeClr val="bg1"/>
                        </a:solidFill>
                        <a:cs typeface="Kalimati" pitchFamily="2"/>
                      </a:endParaRPr>
                    </a:p>
                  </a:txBody>
                  <a:tcPr>
                    <a:solidFill>
                      <a:srgbClr val="00B050"/>
                    </a:solidFill>
                  </a:tcPr>
                </a:tc>
                <a:tc>
                  <a:txBody>
                    <a:bodyPr/>
                    <a:lstStyle/>
                    <a:p>
                      <a:pPr algn="ctr"/>
                      <a:r>
                        <a:rPr lang="ne-NP" sz="1800" dirty="0" smtClean="0">
                          <a:solidFill>
                            <a:schemeClr val="bg1"/>
                          </a:solidFill>
                          <a:cs typeface="Kalimati" pitchFamily="2"/>
                        </a:rPr>
                        <a:t>हालसम्मको</a:t>
                      </a:r>
                      <a:r>
                        <a:rPr lang="ne-NP" sz="1800" baseline="0" dirty="0" smtClean="0">
                          <a:solidFill>
                            <a:schemeClr val="bg1"/>
                          </a:solidFill>
                          <a:cs typeface="Kalimati" pitchFamily="2"/>
                        </a:rPr>
                        <a:t> प्रगति</a:t>
                      </a:r>
                      <a:endParaRPr lang="en-GB" sz="1800" dirty="0">
                        <a:solidFill>
                          <a:schemeClr val="bg1"/>
                        </a:solidFill>
                        <a:cs typeface="Kalimati" pitchFamily="2"/>
                      </a:endParaRPr>
                    </a:p>
                  </a:txBody>
                  <a:tcPr>
                    <a:solidFill>
                      <a:srgbClr val="00B050"/>
                    </a:solidFill>
                  </a:tcPr>
                </a:tc>
              </a:tr>
              <a:tr h="1392305">
                <a:tc>
                  <a:txBody>
                    <a:bodyPr/>
                    <a:lstStyle/>
                    <a:p>
                      <a:pPr marL="514350" indent="-514350">
                        <a:buFont typeface="+mj-lt"/>
                        <a:buNone/>
                      </a:pPr>
                      <a:r>
                        <a:rPr lang="ne-NP" sz="1800" dirty="0" smtClean="0">
                          <a:solidFill>
                            <a:schemeClr val="tx1"/>
                          </a:solidFill>
                          <a:cs typeface="Kalimati" pitchFamily="2"/>
                        </a:rPr>
                        <a:t>१</a:t>
                      </a:r>
                      <a:r>
                        <a:rPr lang="en-GB" sz="1800" dirty="0" smtClean="0">
                          <a:solidFill>
                            <a:schemeClr val="tx1"/>
                          </a:solidFill>
                          <a:cs typeface="Kalimati" pitchFamily="2"/>
                        </a:rPr>
                        <a:t>.</a:t>
                      </a:r>
                      <a:endParaRPr lang="en-GB" sz="1800" dirty="0">
                        <a:solidFill>
                          <a:schemeClr val="tx1"/>
                        </a:solidFill>
                        <a:cs typeface="Kalimati" pitchFamily="2"/>
                      </a:endParaRPr>
                    </a:p>
                    <a:p>
                      <a:pPr marL="514350" indent="-514350">
                        <a:buFont typeface="+mj-lt"/>
                        <a:buNone/>
                      </a:pPr>
                      <a:endParaRPr lang="en-GB" sz="1800" b="0" kern="1200" dirty="0">
                        <a:solidFill>
                          <a:schemeClr val="tx1"/>
                        </a:solidFill>
                        <a:latin typeface="+mn-lt"/>
                        <a:ea typeface="Kalimati" pitchFamily="2"/>
                        <a:cs typeface="Kalimati" pitchFamily="2"/>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e-NP" sz="1800" b="0" kern="1200" dirty="0" smtClean="0">
                          <a:solidFill>
                            <a:schemeClr val="tx1"/>
                          </a:solidFill>
                          <a:latin typeface="+mn-lt"/>
                          <a:ea typeface="Kalimati" pitchFamily="2"/>
                          <a:cs typeface="Kalimati" pitchFamily="2"/>
                        </a:rPr>
                        <a:t>ट्रयाक</a:t>
                      </a:r>
                      <a:r>
                        <a:rPr lang="ne-NP" sz="1800" b="0" kern="1200" baseline="0" dirty="0" smtClean="0">
                          <a:solidFill>
                            <a:schemeClr val="tx1"/>
                          </a:solidFill>
                          <a:latin typeface="+mn-lt"/>
                          <a:ea typeface="Kalimati" pitchFamily="2"/>
                          <a:cs typeface="Kalimati" pitchFamily="2"/>
                        </a:rPr>
                        <a:t> निर्माण गर्ने</a:t>
                      </a:r>
                      <a:endParaRPr lang="en-GB" sz="1800" b="0" kern="1200" dirty="0">
                        <a:solidFill>
                          <a:srgbClr val="0000CC"/>
                        </a:solidFill>
                        <a:latin typeface="+mn-lt"/>
                        <a:ea typeface="Kalimati" pitchFamily="2"/>
                        <a:cs typeface="Kalimati" pitchFamily="2"/>
                      </a:endParaRPr>
                    </a:p>
                  </a:txBody>
                  <a:tcPr/>
                </a:tc>
                <a:tc>
                  <a:txBody>
                    <a:bodyPr/>
                    <a:lstStyle/>
                    <a:p>
                      <a:pPr marL="179388" indent="-179388">
                        <a:buFont typeface="Arial" pitchFamily="34" charset="0"/>
                        <a:buChar char="•"/>
                      </a:pPr>
                      <a:r>
                        <a:rPr lang="ne-NP" sz="1800" b="0" kern="1200" dirty="0" smtClean="0">
                          <a:solidFill>
                            <a:schemeClr val="tx1"/>
                          </a:solidFill>
                          <a:latin typeface="+mn-lt"/>
                          <a:ea typeface="Kalimati" pitchFamily="2"/>
                          <a:cs typeface="Kalimati" pitchFamily="2"/>
                        </a:rPr>
                        <a:t>ट्रयाक खोल्ने</a:t>
                      </a:r>
                      <a:r>
                        <a:rPr lang="ne-NP" sz="1800" b="0" kern="1200" baseline="0" dirty="0" smtClean="0">
                          <a:solidFill>
                            <a:schemeClr val="tx1"/>
                          </a:solidFill>
                          <a:latin typeface="+mn-lt"/>
                          <a:ea typeface="Kalimati" pitchFamily="2"/>
                          <a:cs typeface="Kalimati" pitchFamily="2"/>
                        </a:rPr>
                        <a:t> कार्यको निरन्तरता</a:t>
                      </a:r>
                    </a:p>
                    <a:p>
                      <a:pPr marL="179388" indent="-179388">
                        <a:buFont typeface="Arial" pitchFamily="34" charset="0"/>
                        <a:buChar char="•"/>
                      </a:pPr>
                      <a:r>
                        <a:rPr lang="ne-NP" sz="1800" b="0" kern="1200" baseline="0" dirty="0" smtClean="0">
                          <a:solidFill>
                            <a:srgbClr val="0000FF"/>
                          </a:solidFill>
                          <a:latin typeface="+mn-lt"/>
                          <a:ea typeface="Kalimati" pitchFamily="2"/>
                          <a:cs typeface="Kalimati" pitchFamily="2"/>
                        </a:rPr>
                        <a:t>खुलेको ट्रयाकको स्तरोन्नति</a:t>
                      </a:r>
                    </a:p>
                    <a:p>
                      <a:pPr marL="179388" indent="-179388">
                        <a:buFont typeface="Arial" pitchFamily="34" charset="0"/>
                        <a:buChar char="•"/>
                      </a:pPr>
                      <a:r>
                        <a:rPr lang="ne-NP" sz="1800" b="0" kern="1200" baseline="0" dirty="0" smtClean="0">
                          <a:solidFill>
                            <a:schemeClr val="tx1"/>
                          </a:solidFill>
                          <a:latin typeface="+mn-lt"/>
                          <a:ea typeface="Kalimati" pitchFamily="2"/>
                          <a:cs typeface="Kalimati" pitchFamily="2"/>
                        </a:rPr>
                        <a:t>१ कि.मि. ट्रयाक खोल्ने </a:t>
                      </a:r>
                      <a:endParaRPr lang="en-GB" sz="1800" b="0" kern="1200" dirty="0" smtClean="0">
                        <a:solidFill>
                          <a:schemeClr val="tx1"/>
                        </a:solidFill>
                        <a:latin typeface="+mn-lt"/>
                        <a:ea typeface="Kalimati" pitchFamily="2"/>
                        <a:cs typeface="Kalimati" pitchFamily="2"/>
                      </a:endParaRPr>
                    </a:p>
                  </a:txBody>
                  <a:tcPr/>
                </a:tc>
                <a:tc>
                  <a:txBody>
                    <a:bodyPr/>
                    <a:lstStyle/>
                    <a:p>
                      <a:pPr>
                        <a:buFont typeface="Arial" pitchFamily="34" charset="0"/>
                        <a:buChar char="•"/>
                      </a:pPr>
                      <a:r>
                        <a:rPr lang="ne-NP" sz="1800" b="0" kern="1200" dirty="0" smtClean="0">
                          <a:solidFill>
                            <a:schemeClr val="tx1"/>
                          </a:solidFill>
                          <a:latin typeface="+mn-lt"/>
                          <a:ea typeface="Kalimati" pitchFamily="2"/>
                          <a:cs typeface="Kalimati" pitchFamily="2"/>
                        </a:rPr>
                        <a:t> यस आ.व.को प्रथम चौमासिक</a:t>
                      </a:r>
                      <a:r>
                        <a:rPr lang="ne-NP" sz="1800" b="0" kern="1200" baseline="0" dirty="0" smtClean="0">
                          <a:solidFill>
                            <a:schemeClr val="tx1"/>
                          </a:solidFill>
                          <a:latin typeface="+mn-lt"/>
                          <a:ea typeface="Kalimati" pitchFamily="2"/>
                          <a:cs typeface="Kalimati" pitchFamily="2"/>
                        </a:rPr>
                        <a:t> </a:t>
                      </a:r>
                      <a:r>
                        <a:rPr lang="ne-NP" sz="1800" b="0" kern="1200" baseline="0" dirty="0" smtClean="0">
                          <a:solidFill>
                            <a:srgbClr val="FF0000"/>
                          </a:solidFill>
                          <a:latin typeface="+mn-lt"/>
                          <a:ea typeface="Kalimati" pitchFamily="2"/>
                          <a:cs typeface="Kalimati" pitchFamily="2"/>
                        </a:rPr>
                        <a:t>लक्ष्य बमोजिम १ कि.मि.ट्रयाक खोली १००</a:t>
                      </a:r>
                      <a:r>
                        <a:rPr lang="en-US" sz="1800" b="0" kern="1200" baseline="0" dirty="0" smtClean="0">
                          <a:solidFill>
                            <a:srgbClr val="FF0000"/>
                          </a:solidFill>
                          <a:latin typeface="+mn-lt"/>
                          <a:ea typeface="Kalimati" pitchFamily="2"/>
                          <a:cs typeface="Kalimati" pitchFamily="2"/>
                        </a:rPr>
                        <a:t>% </a:t>
                      </a:r>
                      <a:r>
                        <a:rPr lang="ne-NP" sz="1800" b="0" kern="1200" baseline="0" dirty="0" smtClean="0">
                          <a:solidFill>
                            <a:srgbClr val="FF0000"/>
                          </a:solidFill>
                          <a:latin typeface="+mn-lt"/>
                          <a:ea typeface="Kalimati" pitchFamily="2"/>
                          <a:cs typeface="Kalimati" pitchFamily="2"/>
                        </a:rPr>
                        <a:t>कार्य सम्पन्न </a:t>
                      </a:r>
                      <a:r>
                        <a:rPr lang="ne-NP" sz="1800" b="0" kern="1200" baseline="0" dirty="0" smtClean="0">
                          <a:solidFill>
                            <a:schemeClr val="tx1"/>
                          </a:solidFill>
                          <a:latin typeface="+mn-lt"/>
                          <a:ea typeface="Kalimati" pitchFamily="2"/>
                          <a:cs typeface="Kalimati" pitchFamily="2"/>
                        </a:rPr>
                        <a:t>। </a:t>
                      </a:r>
                      <a:endParaRPr lang="ne-NP" sz="1800" b="0" kern="1200" dirty="0" smtClean="0">
                        <a:solidFill>
                          <a:schemeClr val="tx1"/>
                        </a:solidFill>
                        <a:latin typeface="+mn-lt"/>
                        <a:ea typeface="Kalimati" pitchFamily="2"/>
                        <a:cs typeface="Kalimati" pitchFamily="2"/>
                      </a:endParaRPr>
                    </a:p>
                    <a:p>
                      <a:endParaRPr lang="ne-NP" sz="1800" b="0" kern="1200" dirty="0" smtClean="0">
                        <a:solidFill>
                          <a:schemeClr val="tx1"/>
                        </a:solidFill>
                        <a:latin typeface="+mn-lt"/>
                        <a:ea typeface="Kalimati" pitchFamily="2"/>
                        <a:cs typeface="Kalimati" pitchFamily="2"/>
                      </a:endParaRPr>
                    </a:p>
                    <a:p>
                      <a:pPr>
                        <a:buFont typeface="Arial" pitchFamily="34" charset="0"/>
                        <a:buChar char="•"/>
                      </a:pPr>
                      <a:r>
                        <a:rPr lang="ne-NP" sz="1800" b="0" kern="1200" dirty="0" smtClean="0">
                          <a:solidFill>
                            <a:schemeClr val="tx1"/>
                          </a:solidFill>
                          <a:latin typeface="+mn-lt"/>
                          <a:ea typeface="Kalimati" pitchFamily="2"/>
                          <a:cs typeface="Kalimati" pitchFamily="2"/>
                        </a:rPr>
                        <a:t> हालसम्म १० कि.मि.सम्म सवारी साधन आवतजावत गर्ने ट्रयाक खोलिएको । </a:t>
                      </a:r>
                      <a:endParaRPr lang="en-GB" sz="1800" b="0" kern="1200" dirty="0" smtClean="0">
                        <a:solidFill>
                          <a:schemeClr val="tx1"/>
                        </a:solidFill>
                        <a:latin typeface="+mn-lt"/>
                        <a:ea typeface="Kalimati" pitchFamily="2"/>
                        <a:cs typeface="Kalimati" pitchFamily="2"/>
                      </a:endParaRPr>
                    </a:p>
                  </a:txBody>
                  <a:tcPr/>
                </a:tc>
                <a:tc>
                  <a:txBody>
                    <a:bodyPr/>
                    <a:lstStyle/>
                    <a:p>
                      <a:pPr>
                        <a:buFont typeface="Arial" pitchFamily="34" charset="0"/>
                        <a:buChar char="•"/>
                      </a:pPr>
                      <a:r>
                        <a:rPr lang="ne-NP" sz="1800" b="0" kern="1200" baseline="0" dirty="0" smtClean="0">
                          <a:solidFill>
                            <a:srgbClr val="FF0000"/>
                          </a:solidFill>
                          <a:latin typeface="+mn-lt"/>
                          <a:ea typeface="Kalimati" pitchFamily="2"/>
                          <a:cs typeface="Kalimati" pitchFamily="2"/>
                        </a:rPr>
                        <a:t> हालसम्म २० कि.मि. सडक खण्डको ट्रयाक खोल्ने कार्य सम्पन्न भई१६.९</a:t>
                      </a:r>
                      <a:r>
                        <a:rPr lang="en-US" sz="1800" b="0" kern="1200" baseline="0" dirty="0" smtClean="0">
                          <a:solidFill>
                            <a:srgbClr val="FF0000"/>
                          </a:solidFill>
                          <a:latin typeface="+mn-lt"/>
                          <a:ea typeface="Kalimati" pitchFamily="2"/>
                          <a:cs typeface="Kalimati" pitchFamily="2"/>
                        </a:rPr>
                        <a:t>% </a:t>
                      </a:r>
                      <a:r>
                        <a:rPr lang="ne-NP" sz="1800" b="0" kern="1200" baseline="0" dirty="0" smtClean="0">
                          <a:solidFill>
                            <a:srgbClr val="FF0000"/>
                          </a:solidFill>
                          <a:latin typeface="+mn-lt"/>
                          <a:ea typeface="Kalimati" pitchFamily="2"/>
                          <a:cs typeface="Kalimati" pitchFamily="2"/>
                        </a:rPr>
                        <a:t> प्रगति हासिल ।</a:t>
                      </a:r>
                      <a:endParaRPr lang="en-GB" sz="1800" b="0" kern="1200" dirty="0" smtClean="0">
                        <a:solidFill>
                          <a:srgbClr val="FF0000"/>
                        </a:solidFill>
                        <a:latin typeface="+mn-lt"/>
                        <a:ea typeface="Kalimati" pitchFamily="2"/>
                        <a:cs typeface="Kalimati" pitchFamily="2"/>
                      </a:endParaRPr>
                    </a:p>
                  </a:txBody>
                  <a:tcPr/>
                </a:tc>
              </a:tr>
            </a:tbl>
          </a:graphicData>
        </a:graphic>
      </p:graphicFrame>
      <p:sp>
        <p:nvSpPr>
          <p:cNvPr id="5165" name="Rectangle 2"/>
          <p:cNvSpPr>
            <a:spLocks noChangeArrowheads="1"/>
          </p:cNvSpPr>
          <p:nvPr/>
        </p:nvSpPr>
        <p:spPr bwMode="auto">
          <a:xfrm>
            <a:off x="7051675" y="573088"/>
            <a:ext cx="4089581" cy="369332"/>
          </a:xfrm>
          <a:prstGeom prst="rect">
            <a:avLst/>
          </a:prstGeom>
          <a:noFill/>
          <a:ln w="9525">
            <a:noFill/>
            <a:miter lim="800000"/>
            <a:headEnd/>
            <a:tailEnd/>
          </a:ln>
        </p:spPr>
        <p:txBody>
          <a:bodyPr wrap="none">
            <a:spAutoFit/>
          </a:bodyPr>
          <a:lstStyle/>
          <a:p>
            <a:r>
              <a:rPr lang="ne-NP" b="1">
                <a:solidFill>
                  <a:srgbClr val="0000FF"/>
                </a:solidFill>
                <a:latin typeface="Calibri" pitchFamily="34" charset="0"/>
                <a:cs typeface="Kalimati" pitchFamily="2"/>
              </a:rPr>
              <a:t>  </a:t>
            </a:r>
            <a:r>
              <a:rPr lang="ne-NP" b="1" u="sng">
                <a:solidFill>
                  <a:srgbClr val="0000FF"/>
                </a:solidFill>
                <a:latin typeface="Calibri" pitchFamily="34" charset="0"/>
                <a:cs typeface="Kalimati" pitchFamily="2"/>
              </a:rPr>
              <a:t>विनियोजित बजेटः रु २ करोड ५० लाख</a:t>
            </a:r>
            <a:endParaRPr lang="en-GB" b="1" u="sng">
              <a:solidFill>
                <a:srgbClr val="0000FF"/>
              </a:solidFill>
              <a:latin typeface="Calibri" pitchFamily="34" charset="0"/>
              <a:cs typeface="Kalimati" pitchFamily="2"/>
            </a:endParaRPr>
          </a:p>
        </p:txBody>
      </p:sp>
      <p:sp>
        <p:nvSpPr>
          <p:cNvPr id="27688" name="Rectangle 7"/>
          <p:cNvSpPr>
            <a:spLocks noChangeArrowheads="1"/>
          </p:cNvSpPr>
          <p:nvPr/>
        </p:nvSpPr>
        <p:spPr bwMode="auto">
          <a:xfrm>
            <a:off x="7789864" y="3544889"/>
            <a:ext cx="4121641" cy="923330"/>
          </a:xfrm>
          <a:prstGeom prst="rect">
            <a:avLst/>
          </a:prstGeom>
          <a:noFill/>
          <a:ln w="9525">
            <a:noFill/>
            <a:miter lim="800000"/>
            <a:headEnd/>
            <a:tailEnd/>
          </a:ln>
        </p:spPr>
        <p:txBody>
          <a:bodyPr wrap="none">
            <a:spAutoFit/>
          </a:bodyPr>
          <a:lstStyle/>
          <a:p>
            <a:endParaRPr lang="ne-NP" b="1" u="sng">
              <a:latin typeface="Calibri" pitchFamily="34" charset="0"/>
              <a:cs typeface="Kalimati" pitchFamily="2"/>
            </a:endParaRPr>
          </a:p>
          <a:p>
            <a:r>
              <a:rPr lang="ne-NP" b="1">
                <a:solidFill>
                  <a:srgbClr val="FF0000"/>
                </a:solidFill>
                <a:latin typeface="Calibri" pitchFamily="34" charset="0"/>
                <a:cs typeface="Kalimati" pitchFamily="2"/>
              </a:rPr>
              <a:t>  </a:t>
            </a:r>
            <a:r>
              <a:rPr lang="ne-NP" b="1" u="sng">
                <a:latin typeface="Calibri" pitchFamily="34" charset="0"/>
                <a:cs typeface="Kalimati" pitchFamily="2"/>
              </a:rPr>
              <a:t>विनियोजित बजेटः रु </a:t>
            </a:r>
            <a:r>
              <a:rPr lang="ne-NP" b="1">
                <a:cs typeface="Kalimati" pitchFamily="2"/>
              </a:rPr>
              <a:t>६,५०,००</a:t>
            </a:r>
            <a:r>
              <a:rPr lang="en-US" b="1">
                <a:cs typeface="Kalimati" pitchFamily="2"/>
              </a:rPr>
              <a:t>,</a:t>
            </a:r>
            <a:r>
              <a:rPr lang="ne-NP" b="1">
                <a:cs typeface="Kalimati" pitchFamily="2"/>
              </a:rPr>
              <a:t>०००।-</a:t>
            </a:r>
            <a:endParaRPr lang="en-US" b="1">
              <a:cs typeface="Kalimati" pitchFamily="2"/>
            </a:endParaRPr>
          </a:p>
          <a:p>
            <a:r>
              <a:rPr lang="ne-NP" b="1" u="sng">
                <a:solidFill>
                  <a:srgbClr val="FF0000"/>
                </a:solidFill>
                <a:latin typeface="Calibri" pitchFamily="34" charset="0"/>
                <a:cs typeface="Kalimati" pitchFamily="2"/>
              </a:rPr>
              <a:t> </a:t>
            </a:r>
            <a:endParaRPr lang="en-GB" b="1" u="sng">
              <a:solidFill>
                <a:srgbClr val="FF0000"/>
              </a:solidFill>
              <a:latin typeface="Calibri" pitchFamily="34" charset="0"/>
              <a:cs typeface="Kalimati" pitchFamily="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7669"/>
                                        </p:tgtEl>
                                        <p:attrNameLst>
                                          <p:attrName>style.visibility</p:attrName>
                                        </p:attrNameLst>
                                      </p:cBhvr>
                                      <p:to>
                                        <p:strVal val="visible"/>
                                      </p:to>
                                    </p:set>
                                    <p:animEffect transition="in" filter="box(in)">
                                      <p:cBhvr>
                                        <p:cTn id="7" dur="500"/>
                                        <p:tgtEl>
                                          <p:spTgt spid="27669"/>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27688"/>
                                        </p:tgtEl>
                                        <p:attrNameLst>
                                          <p:attrName>style.visibility</p:attrName>
                                        </p:attrNameLst>
                                      </p:cBhvr>
                                      <p:to>
                                        <p:strVal val="visible"/>
                                      </p:to>
                                    </p:set>
                                    <p:animEffect transition="in" filter="box(in)">
                                      <p:cBhvr>
                                        <p:cTn id="10" dur="500"/>
                                        <p:tgtEl>
                                          <p:spTgt spid="27688"/>
                                        </p:tgtEl>
                                      </p:cBhvr>
                                    </p:animEffect>
                                  </p:childTnLst>
                                </p:cTn>
                              </p:par>
                              <p:par>
                                <p:cTn id="11" presetID="4" presetClass="entr" presetSubtype="16"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ox(in)">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69" grpId="0"/>
      <p:bldP spid="2768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nvPr>
        </p:nvGraphicFramePr>
        <p:xfrm>
          <a:off x="0" y="774700"/>
          <a:ext cx="12192000" cy="5994321"/>
        </p:xfrm>
        <a:graphic>
          <a:graphicData uri="http://schemas.openxmlformats.org/drawingml/2006/table">
            <a:tbl>
              <a:tblPr firstRow="1" bandRow="1">
                <a:tableStyleId>{5C22544A-7EE6-4342-B048-85BDC9FD1C3A}</a:tableStyleId>
              </a:tblPr>
              <a:tblGrid>
                <a:gridCol w="752168"/>
                <a:gridCol w="1814051"/>
                <a:gridCol w="3996813"/>
                <a:gridCol w="5628968"/>
              </a:tblGrid>
              <a:tr h="690795">
                <a:tc>
                  <a:txBody>
                    <a:bodyPr/>
                    <a:lstStyle/>
                    <a:p>
                      <a:pPr algn="ctr"/>
                      <a:r>
                        <a:rPr lang="ne-NP" sz="1800" dirty="0" smtClean="0">
                          <a:solidFill>
                            <a:schemeClr val="bg1"/>
                          </a:solidFill>
                          <a:cs typeface="Kalimati" pitchFamily="2"/>
                        </a:rPr>
                        <a:t>क्र</a:t>
                      </a:r>
                      <a:r>
                        <a:rPr lang="en-US" sz="1800" dirty="0" smtClean="0">
                          <a:solidFill>
                            <a:schemeClr val="bg1"/>
                          </a:solidFill>
                          <a:latin typeface="Preeti" pitchFamily="2" charset="0"/>
                          <a:cs typeface="Kalimati" pitchFamily="2"/>
                        </a:rPr>
                        <a:t>=</a:t>
                      </a:r>
                      <a:r>
                        <a:rPr lang="ne-NP" sz="1800" dirty="0" smtClean="0">
                          <a:solidFill>
                            <a:schemeClr val="bg1"/>
                          </a:solidFill>
                          <a:latin typeface="Preeti" pitchFamily="2" charset="0"/>
                          <a:cs typeface="Kalimati" pitchFamily="2"/>
                        </a:rPr>
                        <a:t>सं</a:t>
                      </a:r>
                      <a:r>
                        <a:rPr lang="en-GB" sz="1800" dirty="0" smtClean="0">
                          <a:solidFill>
                            <a:schemeClr val="bg1"/>
                          </a:solidFill>
                          <a:cs typeface="Kalimati" pitchFamily="2"/>
                        </a:rPr>
                        <a:t>.</a:t>
                      </a:r>
                      <a:endParaRPr lang="en-GB" sz="1800" dirty="0">
                        <a:solidFill>
                          <a:schemeClr val="bg1"/>
                        </a:solidFill>
                        <a:cs typeface="Kalimati" pitchFamily="2"/>
                      </a:endParaRPr>
                    </a:p>
                  </a:txBody>
                  <a:tcPr marT="45723" marB="45723"/>
                </a:tc>
                <a:tc>
                  <a:txBody>
                    <a:bodyPr/>
                    <a:lstStyle/>
                    <a:p>
                      <a:pPr algn="ctr"/>
                      <a:r>
                        <a:rPr lang="ne-NP" sz="1800" dirty="0" smtClean="0">
                          <a:solidFill>
                            <a:schemeClr val="bg1"/>
                          </a:solidFill>
                          <a:cs typeface="Kalimati" pitchFamily="2"/>
                        </a:rPr>
                        <a:t>विषय</a:t>
                      </a:r>
                      <a:endParaRPr lang="en-GB" sz="1800" dirty="0">
                        <a:solidFill>
                          <a:schemeClr val="bg1"/>
                        </a:solidFill>
                        <a:cs typeface="Kalimati" pitchFamily="2"/>
                      </a:endParaRPr>
                    </a:p>
                    <a:p>
                      <a:pPr algn="ctr"/>
                      <a:r>
                        <a:rPr lang="ne-NP" sz="1800" dirty="0" smtClean="0">
                          <a:solidFill>
                            <a:schemeClr val="bg1"/>
                          </a:solidFill>
                          <a:cs typeface="Kalimati" pitchFamily="2"/>
                        </a:rPr>
                        <a:t>मुख्य</a:t>
                      </a:r>
                      <a:r>
                        <a:rPr lang="ne-NP" sz="1800" baseline="0" dirty="0" smtClean="0">
                          <a:solidFill>
                            <a:schemeClr val="bg1"/>
                          </a:solidFill>
                          <a:cs typeface="Kalimati" pitchFamily="2"/>
                        </a:rPr>
                        <a:t> क्रियाकलाप</a:t>
                      </a:r>
                      <a:endParaRPr lang="en-GB" sz="1800" dirty="0">
                        <a:solidFill>
                          <a:schemeClr val="bg1"/>
                        </a:solidFill>
                        <a:cs typeface="Kalimati" pitchFamily="2"/>
                      </a:endParaRPr>
                    </a:p>
                  </a:txBody>
                  <a:tcPr marT="45723" marB="45723"/>
                </a:tc>
                <a:tc>
                  <a:txBody>
                    <a:bodyPr/>
                    <a:lstStyle/>
                    <a:p>
                      <a:pPr algn="ctr"/>
                      <a:r>
                        <a:rPr lang="ne-NP" sz="1800" dirty="0" smtClean="0">
                          <a:solidFill>
                            <a:schemeClr val="bg1"/>
                          </a:solidFill>
                          <a:cs typeface="Kalimati" pitchFamily="2"/>
                        </a:rPr>
                        <a:t>माइलस्टोन</a:t>
                      </a:r>
                      <a:endParaRPr lang="en-GB" sz="1800" dirty="0">
                        <a:solidFill>
                          <a:schemeClr val="bg1"/>
                        </a:solidFill>
                        <a:cs typeface="Kalimati" pitchFamily="2"/>
                      </a:endParaRPr>
                    </a:p>
                  </a:txBody>
                  <a:tcPr marT="45723" marB="45723"/>
                </a:tc>
                <a:tc>
                  <a:txBody>
                    <a:bodyPr/>
                    <a:lstStyle/>
                    <a:p>
                      <a:pPr algn="ctr"/>
                      <a:r>
                        <a:rPr lang="ne-NP" sz="1800" dirty="0" smtClean="0">
                          <a:solidFill>
                            <a:schemeClr val="bg1"/>
                          </a:solidFill>
                          <a:cs typeface="Kalimati" pitchFamily="2"/>
                        </a:rPr>
                        <a:t>प्रथम</a:t>
                      </a:r>
                      <a:r>
                        <a:rPr lang="ne-NP" sz="1800" baseline="0" dirty="0" smtClean="0">
                          <a:solidFill>
                            <a:schemeClr val="bg1"/>
                          </a:solidFill>
                          <a:cs typeface="Kalimati" pitchFamily="2"/>
                        </a:rPr>
                        <a:t> चौमासिकको प्रगति</a:t>
                      </a:r>
                      <a:endParaRPr lang="en-GB" sz="1800" dirty="0">
                        <a:solidFill>
                          <a:schemeClr val="bg1"/>
                        </a:solidFill>
                        <a:cs typeface="Kalimati" pitchFamily="2"/>
                      </a:endParaRPr>
                    </a:p>
                  </a:txBody>
                  <a:tcPr marT="45723" marB="45723"/>
                </a:tc>
              </a:tr>
              <a:tr h="5180919">
                <a:tc>
                  <a:txBody>
                    <a:bodyPr/>
                    <a:lstStyle/>
                    <a:p>
                      <a:pPr marL="514350" indent="-514350">
                        <a:buFont typeface="+mj-lt"/>
                        <a:buNone/>
                      </a:pPr>
                      <a:r>
                        <a:rPr lang="ne-NP" sz="1600" dirty="0" smtClean="0">
                          <a:solidFill>
                            <a:schemeClr val="tx1"/>
                          </a:solidFill>
                          <a:cs typeface="Kalimati" pitchFamily="2"/>
                        </a:rPr>
                        <a:t>१</a:t>
                      </a:r>
                      <a:r>
                        <a:rPr lang="en-GB" sz="1600" dirty="0" smtClean="0">
                          <a:solidFill>
                            <a:schemeClr val="tx1"/>
                          </a:solidFill>
                          <a:cs typeface="Kalimati" pitchFamily="2"/>
                        </a:rPr>
                        <a:t>.</a:t>
                      </a:r>
                      <a:endParaRPr lang="en-GB" sz="1600" dirty="0">
                        <a:solidFill>
                          <a:schemeClr val="tx1"/>
                        </a:solidFill>
                        <a:cs typeface="Kalimati" pitchFamily="2"/>
                      </a:endParaRPr>
                    </a:p>
                  </a:txBody>
                  <a:tcPr marT="45723" marB="45723"/>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e-NP" sz="1600" b="1" kern="1200" dirty="0" smtClean="0">
                          <a:solidFill>
                            <a:schemeClr val="dk1"/>
                          </a:solidFill>
                          <a:latin typeface="+mn-lt"/>
                          <a:ea typeface="+mn-ea"/>
                          <a:cs typeface="Kalimati" pitchFamily="2"/>
                        </a:rPr>
                        <a:t>भूकम्पबाट क्षतिग्रस्त विभिन्न</a:t>
                      </a:r>
                      <a:r>
                        <a:rPr lang="ne-NP" sz="1600" b="1" kern="1200" baseline="0" dirty="0" smtClean="0">
                          <a:solidFill>
                            <a:schemeClr val="dk1"/>
                          </a:solidFill>
                          <a:latin typeface="+mn-lt"/>
                          <a:ea typeface="+mn-ea"/>
                          <a:cs typeface="Kalimati" pitchFamily="2"/>
                        </a:rPr>
                        <a:t> भौतिक संरचनाहरू पुनर्निर्माण गर्नेः-</a:t>
                      </a:r>
                      <a:r>
                        <a:rPr lang="en-GB" sz="1600" b="1" kern="1200" baseline="0" dirty="0" smtClean="0">
                          <a:solidFill>
                            <a:schemeClr val="dk1"/>
                          </a:solidFill>
                          <a:latin typeface="+mn-lt"/>
                          <a:ea typeface="+mn-ea"/>
                          <a:cs typeface="Kalimati" pitchFamily="2"/>
                        </a:rPr>
                        <a:t> </a:t>
                      </a:r>
                      <a:r>
                        <a:rPr lang="ne-NP" sz="1600" b="1" kern="1200" baseline="0" dirty="0" smtClean="0">
                          <a:solidFill>
                            <a:schemeClr val="dk1"/>
                          </a:solidFill>
                          <a:latin typeface="+mn-lt"/>
                          <a:ea typeface="+mn-ea"/>
                          <a:cs typeface="Kalimati" pitchFamily="2"/>
                        </a:rPr>
                        <a:t>  </a:t>
                      </a:r>
                    </a:p>
                    <a:p>
                      <a:pPr marL="0" marR="0" indent="0" algn="l" defTabSz="914400" rtl="0" eaLnBrk="1" fontAlgn="auto" latinLnBrk="0" hangingPunct="1">
                        <a:lnSpc>
                          <a:spcPct val="100000"/>
                        </a:lnSpc>
                        <a:spcBef>
                          <a:spcPts val="0"/>
                        </a:spcBef>
                        <a:spcAft>
                          <a:spcPts val="0"/>
                        </a:spcAft>
                        <a:buClrTx/>
                        <a:buSzTx/>
                        <a:buFontTx/>
                        <a:buNone/>
                        <a:tabLst/>
                        <a:defRPr/>
                      </a:pPr>
                      <a:r>
                        <a:rPr lang="ne-NP" sz="1600" b="1" kern="1200" baseline="0" dirty="0" smtClean="0">
                          <a:solidFill>
                            <a:schemeClr val="dk1"/>
                          </a:solidFill>
                          <a:latin typeface="+mn-lt"/>
                          <a:ea typeface="+mn-ea"/>
                          <a:cs typeface="Kalimati" pitchFamily="2"/>
                        </a:rPr>
                        <a:t>           </a:t>
                      </a:r>
                      <a:endParaRPr lang="ne-NP" sz="1200" b="1" u="sng" kern="1200" baseline="0" dirty="0" smtClean="0">
                        <a:solidFill>
                          <a:schemeClr val="dk1"/>
                        </a:solidFill>
                        <a:latin typeface="+mn-lt"/>
                        <a:ea typeface="+mn-ea"/>
                        <a:cs typeface="Kalimati" pitchFamily="2"/>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600" kern="1200" dirty="0" smtClean="0">
                          <a:solidFill>
                            <a:schemeClr val="dk1"/>
                          </a:solidFill>
                          <a:latin typeface="+mn-lt"/>
                          <a:ea typeface="+mn-ea"/>
                          <a:cs typeface="Kalimati" pitchFamily="2"/>
                        </a:rPr>
                        <a:t>(</a:t>
                      </a:r>
                      <a:r>
                        <a:rPr lang="ne-NP" sz="1600" kern="1200" dirty="0" smtClean="0">
                          <a:solidFill>
                            <a:schemeClr val="dk1"/>
                          </a:solidFill>
                          <a:latin typeface="+mn-lt"/>
                          <a:ea typeface="+mn-ea"/>
                          <a:cs typeface="Kalimati" pitchFamily="2"/>
                        </a:rPr>
                        <a:t>क</a:t>
                      </a:r>
                      <a:r>
                        <a:rPr lang="en-GB" sz="1600" kern="1200" dirty="0" smtClean="0">
                          <a:solidFill>
                            <a:schemeClr val="dk1"/>
                          </a:solidFill>
                          <a:latin typeface="+mn-lt"/>
                          <a:ea typeface="+mn-ea"/>
                          <a:cs typeface="Kalimati" pitchFamily="2"/>
                        </a:rPr>
                        <a:t>)</a:t>
                      </a:r>
                      <a:r>
                        <a:rPr lang="en-GB" sz="1600" kern="1200" baseline="0" dirty="0" smtClean="0">
                          <a:solidFill>
                            <a:schemeClr val="dk1"/>
                          </a:solidFill>
                          <a:latin typeface="+mn-lt"/>
                          <a:ea typeface="+mn-ea"/>
                          <a:cs typeface="Kalimati" pitchFamily="2"/>
                        </a:rPr>
                        <a:t> </a:t>
                      </a:r>
                      <a:r>
                        <a:rPr lang="ne-NP" sz="1600" kern="1200" dirty="0" smtClean="0">
                          <a:solidFill>
                            <a:schemeClr val="dk1"/>
                          </a:solidFill>
                          <a:latin typeface="+mn-lt"/>
                          <a:ea typeface="+mn-ea"/>
                          <a:cs typeface="Kalimati" pitchFamily="2"/>
                        </a:rPr>
                        <a:t>सैनिक मुख्यालय</a:t>
                      </a:r>
                      <a:r>
                        <a:rPr lang="en-US" sz="1600" kern="1200" dirty="0" smtClean="0">
                          <a:solidFill>
                            <a:schemeClr val="dk1"/>
                          </a:solidFill>
                          <a:latin typeface="+mn-lt"/>
                          <a:ea typeface="+mn-ea"/>
                          <a:cs typeface="Kalimati" pitchFamily="2"/>
                        </a:rPr>
                        <a:t>,</a:t>
                      </a:r>
                      <a:r>
                        <a:rPr lang="ne-NP" sz="1600" kern="1200" dirty="0" smtClean="0">
                          <a:solidFill>
                            <a:schemeClr val="dk1"/>
                          </a:solidFill>
                          <a:latin typeface="+mn-lt"/>
                          <a:ea typeface="+mn-ea"/>
                          <a:cs typeface="Kalimati" pitchFamily="2"/>
                        </a:rPr>
                        <a:t> </a:t>
                      </a:r>
                    </a:p>
                    <a:p>
                      <a:pPr marL="0" marR="0" indent="0" algn="l" defTabSz="914400" rtl="0" eaLnBrk="1" fontAlgn="auto" latinLnBrk="0" hangingPunct="1">
                        <a:lnSpc>
                          <a:spcPct val="100000"/>
                        </a:lnSpc>
                        <a:spcBef>
                          <a:spcPts val="0"/>
                        </a:spcBef>
                        <a:spcAft>
                          <a:spcPts val="0"/>
                        </a:spcAft>
                        <a:buClrTx/>
                        <a:buSzTx/>
                        <a:buFontTx/>
                        <a:buNone/>
                        <a:tabLst/>
                        <a:defRPr/>
                      </a:pPr>
                      <a:r>
                        <a:rPr lang="ne-NP" sz="1600" kern="1200" dirty="0" smtClean="0">
                          <a:solidFill>
                            <a:schemeClr val="dk1"/>
                          </a:solidFill>
                          <a:latin typeface="+mn-lt"/>
                          <a:ea typeface="+mn-ea"/>
                          <a:cs typeface="Kalimati" pitchFamily="2"/>
                        </a:rPr>
                        <a:t>भद्रकाली</a:t>
                      </a:r>
                      <a:r>
                        <a:rPr lang="ne-NP" sz="1600" kern="1200" baseline="0" dirty="0" smtClean="0">
                          <a:solidFill>
                            <a:schemeClr val="dk1"/>
                          </a:solidFill>
                          <a:latin typeface="+mn-lt"/>
                          <a:ea typeface="+mn-ea"/>
                          <a:cs typeface="Kalimati" pitchFamily="2"/>
                        </a:rPr>
                        <a:t> ।</a:t>
                      </a:r>
                      <a:r>
                        <a:rPr lang="en-GB" sz="1600" kern="1200" baseline="0" dirty="0" smtClean="0">
                          <a:solidFill>
                            <a:schemeClr val="dk1"/>
                          </a:solidFill>
                          <a:latin typeface="+mn-lt"/>
                          <a:ea typeface="+mn-ea"/>
                          <a:cs typeface="Kalimati" pitchFamily="2"/>
                        </a:rPr>
                        <a:t> </a:t>
                      </a:r>
                    </a:p>
                    <a:p>
                      <a:pPr marL="0" marR="0" indent="0" algn="l" defTabSz="914400" rtl="0" eaLnBrk="1" fontAlgn="auto" latinLnBrk="0" hangingPunct="1">
                        <a:lnSpc>
                          <a:spcPct val="100000"/>
                        </a:lnSpc>
                        <a:spcBef>
                          <a:spcPts val="0"/>
                        </a:spcBef>
                        <a:spcAft>
                          <a:spcPts val="0"/>
                        </a:spcAft>
                        <a:buClrTx/>
                        <a:buSzTx/>
                        <a:buFontTx/>
                        <a:buNone/>
                        <a:tabLst/>
                        <a:defRPr/>
                      </a:pPr>
                      <a:r>
                        <a:rPr lang="ne-NP" sz="1600" kern="1200" baseline="0" dirty="0" smtClean="0">
                          <a:solidFill>
                            <a:schemeClr val="dk1"/>
                          </a:solidFill>
                          <a:latin typeface="+mn-lt"/>
                          <a:ea typeface="+mn-ea"/>
                          <a:cs typeface="Kalimati" pitchFamily="2"/>
                        </a:rPr>
                        <a:t>चालु आ</a:t>
                      </a:r>
                      <a:r>
                        <a:rPr lang="en-GB" sz="1600" kern="1200" baseline="0" dirty="0" smtClean="0">
                          <a:solidFill>
                            <a:schemeClr val="dk1"/>
                          </a:solidFill>
                          <a:latin typeface="+mn-lt"/>
                          <a:ea typeface="+mn-ea"/>
                          <a:cs typeface="Kalimati" pitchFamily="2"/>
                        </a:rPr>
                        <a:t>.</a:t>
                      </a:r>
                      <a:r>
                        <a:rPr lang="ne-NP" sz="1600" kern="1200" baseline="0" dirty="0" smtClean="0">
                          <a:solidFill>
                            <a:schemeClr val="dk1"/>
                          </a:solidFill>
                          <a:latin typeface="+mn-lt"/>
                          <a:ea typeface="+mn-ea"/>
                          <a:cs typeface="Kalimati" pitchFamily="2"/>
                        </a:rPr>
                        <a:t>व</a:t>
                      </a:r>
                      <a:r>
                        <a:rPr lang="en-GB" sz="1600" kern="1200" baseline="0" dirty="0" smtClean="0">
                          <a:solidFill>
                            <a:schemeClr val="dk1"/>
                          </a:solidFill>
                          <a:latin typeface="+mn-lt"/>
                          <a:ea typeface="+mn-ea"/>
                          <a:cs typeface="Kalimati" pitchFamily="2"/>
                        </a:rPr>
                        <a:t>.</a:t>
                      </a:r>
                      <a:r>
                        <a:rPr lang="ne-NP" sz="1600" kern="1200" baseline="0" dirty="0" smtClean="0">
                          <a:solidFill>
                            <a:schemeClr val="dk1"/>
                          </a:solidFill>
                          <a:latin typeface="+mn-lt"/>
                          <a:ea typeface="+mn-ea"/>
                          <a:cs typeface="Kalimati" pitchFamily="2"/>
                        </a:rPr>
                        <a:t> मा विनियोजित </a:t>
                      </a:r>
                      <a:r>
                        <a:rPr lang="ne-NP" sz="1600" kern="1200" baseline="0" dirty="0" smtClean="0">
                          <a:solidFill>
                            <a:srgbClr val="FF0000"/>
                          </a:solidFill>
                          <a:latin typeface="+mn-lt"/>
                          <a:ea typeface="+mn-ea"/>
                          <a:cs typeface="Kalimati" pitchFamily="2"/>
                        </a:rPr>
                        <a:t>बजेटः </a:t>
                      </a:r>
                      <a:r>
                        <a:rPr lang="ne-NP" sz="1600" kern="1200" dirty="0" smtClean="0">
                          <a:solidFill>
                            <a:srgbClr val="FF0000"/>
                          </a:solidFill>
                          <a:latin typeface="+mn-lt"/>
                          <a:ea typeface="+mn-ea"/>
                          <a:cs typeface="Kalimati" pitchFamily="2"/>
                        </a:rPr>
                        <a:t>५०</a:t>
                      </a:r>
                      <a:r>
                        <a:rPr lang="en-US" sz="1600" kern="1200" dirty="0" smtClean="0">
                          <a:solidFill>
                            <a:srgbClr val="FF0000"/>
                          </a:solidFill>
                          <a:latin typeface="+mn-lt"/>
                          <a:ea typeface="+mn-ea"/>
                          <a:cs typeface="Kalimati" pitchFamily="2"/>
                        </a:rPr>
                        <a:t>,</a:t>
                      </a:r>
                      <a:r>
                        <a:rPr lang="ne-NP" sz="1600" kern="1200" dirty="0" smtClean="0">
                          <a:solidFill>
                            <a:srgbClr val="FF0000"/>
                          </a:solidFill>
                          <a:latin typeface="+mn-lt"/>
                          <a:ea typeface="+mn-ea"/>
                          <a:cs typeface="Kalimati" pitchFamily="2"/>
                        </a:rPr>
                        <a:t>४९</a:t>
                      </a:r>
                      <a:r>
                        <a:rPr lang="en-US" sz="1600" kern="1200" dirty="0" smtClean="0">
                          <a:solidFill>
                            <a:srgbClr val="FF0000"/>
                          </a:solidFill>
                          <a:latin typeface="+mn-lt"/>
                          <a:ea typeface="+mn-ea"/>
                          <a:cs typeface="Kalimati" pitchFamily="2"/>
                        </a:rPr>
                        <a:t>,</a:t>
                      </a:r>
                      <a:r>
                        <a:rPr lang="ne-NP" sz="1600" kern="1200" dirty="0" smtClean="0">
                          <a:solidFill>
                            <a:srgbClr val="FF0000"/>
                          </a:solidFill>
                          <a:latin typeface="+mn-lt"/>
                          <a:ea typeface="+mn-ea"/>
                          <a:cs typeface="Kalimati" pitchFamily="2"/>
                        </a:rPr>
                        <a:t>६५</a:t>
                      </a:r>
                      <a:r>
                        <a:rPr lang="en-US" sz="1600" kern="1200" dirty="0" smtClean="0">
                          <a:solidFill>
                            <a:srgbClr val="FF0000"/>
                          </a:solidFill>
                          <a:latin typeface="+mn-lt"/>
                          <a:ea typeface="+mn-ea"/>
                          <a:cs typeface="Kalimati" pitchFamily="2"/>
                        </a:rPr>
                        <a:t>,</a:t>
                      </a:r>
                      <a:r>
                        <a:rPr lang="ne-NP" sz="1600" kern="1200" dirty="0" smtClean="0">
                          <a:solidFill>
                            <a:srgbClr val="FF0000"/>
                          </a:solidFill>
                          <a:latin typeface="+mn-lt"/>
                          <a:ea typeface="+mn-ea"/>
                          <a:cs typeface="Kalimati" pitchFamily="2"/>
                        </a:rPr>
                        <a:t>०००।-</a:t>
                      </a:r>
                    </a:p>
                  </a:txBody>
                  <a:tcPr marT="45723" marB="45723"/>
                </a:tc>
                <a:tc>
                  <a:txBody>
                    <a:bodyPr/>
                    <a:lstStyle/>
                    <a:p>
                      <a:pPr marL="179388" indent="-179388">
                        <a:buFont typeface="Arial" pitchFamily="34" charset="0"/>
                        <a:buChar char="•"/>
                      </a:pPr>
                      <a:r>
                        <a:rPr lang="ne-NP" sz="1800" b="0" kern="1200" dirty="0" smtClean="0">
                          <a:solidFill>
                            <a:schemeClr val="tx1"/>
                          </a:solidFill>
                          <a:latin typeface="+mn-lt"/>
                          <a:ea typeface="Kalimati" pitchFamily="2"/>
                          <a:cs typeface="Kalimati" pitchFamily="2"/>
                        </a:rPr>
                        <a:t>भवन निर्माण</a:t>
                      </a:r>
                      <a:r>
                        <a:rPr lang="ne-NP" sz="1800" b="0" kern="1200" baseline="0" dirty="0" smtClean="0">
                          <a:solidFill>
                            <a:schemeClr val="tx1"/>
                          </a:solidFill>
                          <a:latin typeface="+mn-lt"/>
                          <a:ea typeface="Kalimati" pitchFamily="2"/>
                          <a:cs typeface="Kalimati" pitchFamily="2"/>
                        </a:rPr>
                        <a:t> कार्यको निरन्तरता </a:t>
                      </a:r>
                    </a:p>
                    <a:p>
                      <a:pPr marL="179388" indent="-179388">
                        <a:buFont typeface="Arial" pitchFamily="34" charset="0"/>
                        <a:buChar char="•"/>
                      </a:pPr>
                      <a:endParaRPr lang="ne-NP" sz="1800" b="0" kern="1200" baseline="0" dirty="0" smtClean="0">
                        <a:solidFill>
                          <a:schemeClr val="tx1"/>
                        </a:solidFill>
                        <a:latin typeface="+mn-lt"/>
                        <a:ea typeface="Kalimati" pitchFamily="2"/>
                        <a:cs typeface="Kalimati" pitchFamily="2"/>
                      </a:endParaRPr>
                    </a:p>
                    <a:p>
                      <a:pPr marL="179388" marR="0" lvl="0" indent="-179388"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800" kern="1200" dirty="0" smtClean="0">
                          <a:solidFill>
                            <a:srgbClr val="0000FF"/>
                          </a:solidFill>
                          <a:latin typeface="+mn-lt"/>
                          <a:ea typeface="+mn-ea"/>
                          <a:cs typeface="Kalimati" pitchFamily="2"/>
                        </a:rPr>
                        <a:t>Block C,D,E</a:t>
                      </a:r>
                      <a:r>
                        <a:rPr lang="ne-NP" sz="1800" kern="1200" dirty="0" smtClean="0">
                          <a:solidFill>
                            <a:srgbClr val="0000FF"/>
                          </a:solidFill>
                          <a:latin typeface="+mn-lt"/>
                          <a:ea typeface="+mn-ea"/>
                          <a:cs typeface="Kalimati" pitchFamily="2"/>
                        </a:rPr>
                        <a:t> </a:t>
                      </a:r>
                      <a:r>
                        <a:rPr lang="ne-NP" sz="1800" kern="1200" dirty="0" smtClean="0">
                          <a:solidFill>
                            <a:schemeClr val="dk1"/>
                          </a:solidFill>
                          <a:latin typeface="+mn-lt"/>
                          <a:ea typeface="+mn-ea"/>
                          <a:cs typeface="Kalimati" pitchFamily="2"/>
                        </a:rPr>
                        <a:t>को बाँकी २५</a:t>
                      </a:r>
                      <a:r>
                        <a:rPr lang="en-US" sz="1800" kern="1200" dirty="0" smtClean="0">
                          <a:solidFill>
                            <a:schemeClr val="dk1"/>
                          </a:solidFill>
                          <a:latin typeface="+mn-lt"/>
                          <a:ea typeface="+mn-ea"/>
                          <a:cs typeface="Kalimati" pitchFamily="2"/>
                        </a:rPr>
                        <a:t>%</a:t>
                      </a:r>
                      <a:r>
                        <a:rPr lang="ne-NP" sz="1800" kern="1200" baseline="0" dirty="0" smtClean="0">
                          <a:solidFill>
                            <a:schemeClr val="dk1"/>
                          </a:solidFill>
                          <a:latin typeface="+mn-lt"/>
                          <a:ea typeface="+mn-ea"/>
                          <a:cs typeface="Kalimati" pitchFamily="2"/>
                        </a:rPr>
                        <a:t> </a:t>
                      </a:r>
                      <a:r>
                        <a:rPr lang="ne-NP" sz="1800" kern="1200" dirty="0" smtClean="0">
                          <a:solidFill>
                            <a:schemeClr val="dk1"/>
                          </a:solidFill>
                          <a:latin typeface="+mn-lt"/>
                          <a:ea typeface="+mn-ea"/>
                          <a:cs typeface="Kalimati" pitchFamily="2"/>
                        </a:rPr>
                        <a:t> </a:t>
                      </a:r>
                      <a:r>
                        <a:rPr lang="en-US" sz="1800" kern="1200" dirty="0" smtClean="0">
                          <a:solidFill>
                            <a:schemeClr val="dk1"/>
                          </a:solidFill>
                          <a:latin typeface="+mn-lt"/>
                          <a:ea typeface="+mn-ea"/>
                          <a:cs typeface="Kalimati" pitchFamily="2"/>
                        </a:rPr>
                        <a:t>(</a:t>
                      </a:r>
                      <a:r>
                        <a:rPr lang="ne-NP" sz="1800" kern="1200" dirty="0" smtClean="0">
                          <a:solidFill>
                            <a:schemeClr val="dk1"/>
                          </a:solidFill>
                          <a:latin typeface="+mn-lt"/>
                          <a:ea typeface="+mn-ea"/>
                          <a:cs typeface="Kalimati" pitchFamily="2"/>
                        </a:rPr>
                        <a:t>सम्पूर्ण </a:t>
                      </a:r>
                      <a:r>
                        <a:rPr lang="en-US" sz="1800" kern="1200" dirty="0" smtClean="0">
                          <a:solidFill>
                            <a:schemeClr val="dk1"/>
                          </a:solidFill>
                          <a:latin typeface="+mn-lt"/>
                          <a:ea typeface="+mn-ea"/>
                          <a:cs typeface="Kalimati" pitchFamily="2"/>
                        </a:rPr>
                        <a:t>Finishing)</a:t>
                      </a:r>
                      <a:r>
                        <a:rPr lang="ne-NP" sz="1800" kern="1200" dirty="0" smtClean="0">
                          <a:solidFill>
                            <a:schemeClr val="dk1"/>
                          </a:solidFill>
                          <a:latin typeface="+mn-lt"/>
                          <a:ea typeface="+mn-ea"/>
                          <a:cs typeface="Kalimati" pitchFamily="2"/>
                        </a:rPr>
                        <a:t> कार्य सम्पन्न गर्ने </a:t>
                      </a:r>
                    </a:p>
                    <a:p>
                      <a:endParaRPr lang="en-US" sz="1800" u="sng" kern="1200" dirty="0" smtClean="0">
                        <a:solidFill>
                          <a:schemeClr val="dk1"/>
                        </a:solidFill>
                        <a:latin typeface="+mn-lt"/>
                        <a:ea typeface="+mn-ea"/>
                        <a:cs typeface="Kalimati" pitchFamily="2"/>
                      </a:endParaRPr>
                    </a:p>
                    <a:p>
                      <a:r>
                        <a:rPr lang="en-US" sz="1800" u="sng" kern="1200" dirty="0" smtClean="0">
                          <a:solidFill>
                            <a:srgbClr val="0000FF"/>
                          </a:solidFill>
                          <a:latin typeface="+mn-lt"/>
                          <a:ea typeface="+mn-ea"/>
                          <a:cs typeface="Kalimati" pitchFamily="2"/>
                        </a:rPr>
                        <a:t>Block A,B,F</a:t>
                      </a:r>
                      <a:endParaRPr lang="en-US" sz="1800" kern="1200" dirty="0" smtClean="0">
                        <a:solidFill>
                          <a:srgbClr val="0000FF"/>
                        </a:solidFill>
                        <a:latin typeface="+mn-lt"/>
                        <a:ea typeface="+mn-ea"/>
                        <a:cs typeface="Kalimati" pitchFamily="2"/>
                      </a:endParaRPr>
                    </a:p>
                    <a:p>
                      <a:pPr lvl="0">
                        <a:buFont typeface="Arial" pitchFamily="34" charset="0"/>
                        <a:buChar char="•"/>
                      </a:pPr>
                      <a:r>
                        <a:rPr lang="ne-NP" sz="1800" kern="1200" dirty="0" smtClean="0">
                          <a:solidFill>
                            <a:schemeClr val="dk1"/>
                          </a:solidFill>
                          <a:latin typeface="+mn-lt"/>
                          <a:ea typeface="+mn-ea"/>
                          <a:cs typeface="Kalimati" pitchFamily="2"/>
                        </a:rPr>
                        <a:t> स्ट्रक्चरको बाँकी काम १०% सम्पन्न गर्ने  ।</a:t>
                      </a:r>
                      <a:endParaRPr lang="en-US" sz="1800" kern="1200" dirty="0" smtClean="0">
                        <a:solidFill>
                          <a:schemeClr val="dk1"/>
                        </a:solidFill>
                        <a:latin typeface="+mn-lt"/>
                        <a:ea typeface="+mn-ea"/>
                        <a:cs typeface="Kalimati" pitchFamily="2"/>
                      </a:endParaRPr>
                    </a:p>
                    <a:p>
                      <a:pPr lvl="0">
                        <a:buFont typeface="Arial" pitchFamily="34" charset="0"/>
                        <a:buChar char="•"/>
                      </a:pPr>
                      <a:r>
                        <a:rPr lang="ne-NP" sz="1800" kern="1200" dirty="0" smtClean="0">
                          <a:solidFill>
                            <a:schemeClr val="dk1"/>
                          </a:solidFill>
                          <a:latin typeface="+mn-lt"/>
                          <a:ea typeface="+mn-ea"/>
                          <a:cs typeface="Kalimati" pitchFamily="2"/>
                        </a:rPr>
                        <a:t> </a:t>
                      </a:r>
                      <a:r>
                        <a:rPr lang="en-US" sz="1800" kern="1200" dirty="0" smtClean="0">
                          <a:solidFill>
                            <a:schemeClr val="dk1"/>
                          </a:solidFill>
                          <a:latin typeface="+mn-lt"/>
                          <a:ea typeface="+mn-ea"/>
                          <a:cs typeface="Kalimati" pitchFamily="2"/>
                        </a:rPr>
                        <a:t>Internal Finishing </a:t>
                      </a:r>
                      <a:r>
                        <a:rPr lang="ne-NP" sz="1800" kern="1200" dirty="0" smtClean="0">
                          <a:solidFill>
                            <a:schemeClr val="dk1"/>
                          </a:solidFill>
                          <a:latin typeface="+mn-lt"/>
                          <a:ea typeface="+mn-ea"/>
                          <a:cs typeface="Kalimati" pitchFamily="2"/>
                        </a:rPr>
                        <a:t>को काम थप २०% सम्पन्न गर्ने ।</a:t>
                      </a:r>
                      <a:endParaRPr lang="en-US" sz="1800" kern="1200" dirty="0" smtClean="0">
                        <a:solidFill>
                          <a:schemeClr val="dk1"/>
                        </a:solidFill>
                        <a:latin typeface="+mn-lt"/>
                        <a:ea typeface="+mn-ea"/>
                        <a:cs typeface="Kalimati" pitchFamily="2"/>
                      </a:endParaRPr>
                    </a:p>
                    <a:p>
                      <a:pPr lvl="0">
                        <a:buFont typeface="Arial" pitchFamily="34" charset="0"/>
                        <a:buChar char="•"/>
                      </a:pPr>
                      <a:r>
                        <a:rPr lang="ne-NP" sz="1800" kern="1200" dirty="0" smtClean="0">
                          <a:solidFill>
                            <a:schemeClr val="dk1"/>
                          </a:solidFill>
                          <a:latin typeface="+mn-lt"/>
                          <a:ea typeface="+mn-ea"/>
                          <a:cs typeface="Kalimati" pitchFamily="2"/>
                        </a:rPr>
                        <a:t> </a:t>
                      </a:r>
                      <a:r>
                        <a:rPr lang="en-US" sz="1800" kern="1200" dirty="0" smtClean="0">
                          <a:solidFill>
                            <a:schemeClr val="dk1"/>
                          </a:solidFill>
                          <a:latin typeface="+mn-lt"/>
                          <a:ea typeface="+mn-ea"/>
                          <a:cs typeface="Kalimati" pitchFamily="2"/>
                        </a:rPr>
                        <a:t>Electrification </a:t>
                      </a:r>
                      <a:r>
                        <a:rPr lang="ne-NP" sz="1800" kern="1200" dirty="0" smtClean="0">
                          <a:solidFill>
                            <a:schemeClr val="dk1"/>
                          </a:solidFill>
                          <a:latin typeface="+mn-lt"/>
                          <a:ea typeface="+mn-ea"/>
                          <a:cs typeface="Kalimati" pitchFamily="2"/>
                        </a:rPr>
                        <a:t>को काम थप २०% सम्पन्न गर्ने ।</a:t>
                      </a:r>
                      <a:endParaRPr lang="en-US" sz="1800" kern="1200" dirty="0" smtClean="0">
                        <a:solidFill>
                          <a:schemeClr val="dk1"/>
                        </a:solidFill>
                        <a:latin typeface="+mn-lt"/>
                        <a:ea typeface="+mn-ea"/>
                        <a:cs typeface="Kalimati" pitchFamily="2"/>
                      </a:endParaRPr>
                    </a:p>
                    <a:p>
                      <a:pPr lvl="0">
                        <a:buFont typeface="Arial" pitchFamily="34" charset="0"/>
                        <a:buChar char="•"/>
                      </a:pPr>
                      <a:r>
                        <a:rPr lang="ne-NP" sz="1800" kern="1200" dirty="0" smtClean="0">
                          <a:solidFill>
                            <a:schemeClr val="dk1"/>
                          </a:solidFill>
                          <a:latin typeface="+mn-lt"/>
                          <a:ea typeface="+mn-ea"/>
                          <a:cs typeface="Kalimati" pitchFamily="2"/>
                        </a:rPr>
                        <a:t> </a:t>
                      </a:r>
                      <a:r>
                        <a:rPr lang="en-US" sz="1800" kern="1200" dirty="0" smtClean="0">
                          <a:solidFill>
                            <a:schemeClr val="dk1"/>
                          </a:solidFill>
                          <a:latin typeface="+mn-lt"/>
                          <a:ea typeface="+mn-ea"/>
                          <a:cs typeface="Kalimati" pitchFamily="2"/>
                        </a:rPr>
                        <a:t>HVAC </a:t>
                      </a:r>
                      <a:r>
                        <a:rPr lang="ne-NP" sz="1800" kern="1200" dirty="0" smtClean="0">
                          <a:solidFill>
                            <a:schemeClr val="dk1"/>
                          </a:solidFill>
                          <a:latin typeface="+mn-lt"/>
                          <a:ea typeface="+mn-ea"/>
                          <a:cs typeface="Kalimati" pitchFamily="2"/>
                        </a:rPr>
                        <a:t>को काम थप २५% सम्पन्न गर्ने ।</a:t>
                      </a:r>
                      <a:endParaRPr lang="en-US" sz="1800" kern="1200" dirty="0" smtClean="0">
                        <a:solidFill>
                          <a:schemeClr val="dk1"/>
                        </a:solidFill>
                        <a:latin typeface="+mn-lt"/>
                        <a:ea typeface="+mn-ea"/>
                        <a:cs typeface="Kalimati" pitchFamily="2"/>
                      </a:endParaRPr>
                    </a:p>
                    <a:p>
                      <a:pPr lvl="0">
                        <a:buFont typeface="Arial" pitchFamily="34" charset="0"/>
                        <a:buChar char="•"/>
                      </a:pPr>
                      <a:r>
                        <a:rPr lang="ne-NP" sz="1800" kern="1200" dirty="0" smtClean="0">
                          <a:solidFill>
                            <a:schemeClr val="dk1"/>
                          </a:solidFill>
                          <a:latin typeface="+mn-lt"/>
                          <a:ea typeface="+mn-ea"/>
                          <a:cs typeface="Kalimati" pitchFamily="2"/>
                        </a:rPr>
                        <a:t> </a:t>
                      </a:r>
                      <a:r>
                        <a:rPr lang="en-US" sz="1800" kern="1200" dirty="0" err="1" smtClean="0">
                          <a:solidFill>
                            <a:schemeClr val="dk1"/>
                          </a:solidFill>
                          <a:latin typeface="+mn-lt"/>
                          <a:ea typeface="+mn-ea"/>
                          <a:cs typeface="Kalimati" pitchFamily="2"/>
                        </a:rPr>
                        <a:t>GFRC</a:t>
                      </a:r>
                      <a:r>
                        <a:rPr lang="en-US" sz="1800" kern="1200" dirty="0" smtClean="0">
                          <a:solidFill>
                            <a:schemeClr val="dk1"/>
                          </a:solidFill>
                          <a:latin typeface="+mn-lt"/>
                          <a:ea typeface="+mn-ea"/>
                          <a:cs typeface="Kalimati" pitchFamily="2"/>
                        </a:rPr>
                        <a:t> </a:t>
                      </a:r>
                      <a:r>
                        <a:rPr lang="ne-NP" sz="1800" kern="1200" dirty="0" smtClean="0">
                          <a:solidFill>
                            <a:schemeClr val="dk1"/>
                          </a:solidFill>
                          <a:latin typeface="+mn-lt"/>
                          <a:ea typeface="+mn-ea"/>
                          <a:cs typeface="Kalimati" pitchFamily="2"/>
                        </a:rPr>
                        <a:t>को काम थप २०% सम्पन्न ।</a:t>
                      </a:r>
                      <a:endParaRPr lang="en-US" sz="1800" kern="1200" dirty="0" smtClean="0">
                        <a:solidFill>
                          <a:schemeClr val="dk1"/>
                        </a:solidFill>
                        <a:latin typeface="+mn-lt"/>
                        <a:ea typeface="+mn-ea"/>
                        <a:cs typeface="Kalimati" pitchFamily="2"/>
                      </a:endParaRPr>
                    </a:p>
                    <a:p>
                      <a:pPr>
                        <a:buFont typeface="Arial" pitchFamily="34" charset="0"/>
                        <a:buChar char="•"/>
                      </a:pPr>
                      <a:r>
                        <a:rPr lang="ne-NP" sz="1800" kern="1200" dirty="0" smtClean="0">
                          <a:solidFill>
                            <a:schemeClr val="dk1"/>
                          </a:solidFill>
                          <a:latin typeface="+mn-lt"/>
                          <a:ea typeface="+mn-ea"/>
                          <a:cs typeface="Kalimati" pitchFamily="2"/>
                        </a:rPr>
                        <a:t> </a:t>
                      </a:r>
                      <a:r>
                        <a:rPr lang="en-US" sz="1800" kern="1200" dirty="0" smtClean="0">
                          <a:solidFill>
                            <a:schemeClr val="dk1"/>
                          </a:solidFill>
                          <a:latin typeface="+mn-lt"/>
                          <a:ea typeface="+mn-ea"/>
                          <a:cs typeface="Kalimati" pitchFamily="2"/>
                        </a:rPr>
                        <a:t>External Paints</a:t>
                      </a:r>
                      <a:r>
                        <a:rPr lang="en-US" sz="1800" kern="1200" baseline="0" dirty="0" smtClean="0">
                          <a:solidFill>
                            <a:schemeClr val="dk1"/>
                          </a:solidFill>
                          <a:latin typeface="+mn-lt"/>
                          <a:ea typeface="+mn-ea"/>
                          <a:cs typeface="Kalimati" pitchFamily="2"/>
                        </a:rPr>
                        <a:t> </a:t>
                      </a:r>
                      <a:r>
                        <a:rPr lang="ne-NP" sz="1800" kern="1200" dirty="0" smtClean="0">
                          <a:solidFill>
                            <a:schemeClr val="dk1"/>
                          </a:solidFill>
                          <a:latin typeface="+mn-lt"/>
                          <a:ea typeface="+mn-ea"/>
                          <a:cs typeface="Kalimati" pitchFamily="2"/>
                        </a:rPr>
                        <a:t>को काम</a:t>
                      </a:r>
                      <a:r>
                        <a:rPr lang="en-US" sz="1800" kern="1200" dirty="0" smtClean="0">
                          <a:solidFill>
                            <a:schemeClr val="dk1"/>
                          </a:solidFill>
                          <a:latin typeface="+mn-lt"/>
                          <a:ea typeface="+mn-ea"/>
                          <a:cs typeface="Kalimati" pitchFamily="2"/>
                        </a:rPr>
                        <a:t> </a:t>
                      </a:r>
                      <a:r>
                        <a:rPr lang="ne-NP" sz="1800" kern="1200" dirty="0" smtClean="0">
                          <a:solidFill>
                            <a:schemeClr val="dk1"/>
                          </a:solidFill>
                          <a:latin typeface="+mn-lt"/>
                          <a:ea typeface="+mn-ea"/>
                          <a:cs typeface="Kalimati" pitchFamily="2"/>
                        </a:rPr>
                        <a:t>थप ५% सम्पन्न गर्ने </a:t>
                      </a: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ne-NP" sz="1800" kern="1200" dirty="0" smtClean="0">
                          <a:solidFill>
                            <a:schemeClr val="dk1"/>
                          </a:solidFill>
                          <a:latin typeface="+mn-lt"/>
                          <a:ea typeface="+mn-ea"/>
                          <a:cs typeface="Kalimati" pitchFamily="2"/>
                        </a:rPr>
                        <a:t> </a:t>
                      </a:r>
                      <a:r>
                        <a:rPr lang="en-US" sz="1800" kern="1200" dirty="0" smtClean="0">
                          <a:solidFill>
                            <a:schemeClr val="dk1"/>
                          </a:solidFill>
                          <a:latin typeface="+mn-lt"/>
                          <a:ea typeface="+mn-ea"/>
                          <a:cs typeface="Kalimati" pitchFamily="2"/>
                        </a:rPr>
                        <a:t>Exter</a:t>
                      </a:r>
                      <a:r>
                        <a:rPr lang="en-US" sz="1800" kern="1200" dirty="0" smtClean="0">
                          <a:solidFill>
                            <a:schemeClr val="tx1"/>
                          </a:solidFill>
                          <a:latin typeface="+mn-lt"/>
                          <a:ea typeface="+mn-ea"/>
                          <a:cs typeface="Kalimati" pitchFamily="2"/>
                        </a:rPr>
                        <a:t>nal</a:t>
                      </a:r>
                      <a:r>
                        <a:rPr lang="en-US" sz="1800" kern="1200" baseline="0" dirty="0" smtClean="0">
                          <a:solidFill>
                            <a:schemeClr val="tx1"/>
                          </a:solidFill>
                          <a:latin typeface="+mn-lt"/>
                          <a:ea typeface="+mn-ea"/>
                          <a:cs typeface="Kalimati" pitchFamily="2"/>
                        </a:rPr>
                        <a:t> </a:t>
                      </a:r>
                      <a:r>
                        <a:rPr lang="en-US" sz="1800" kern="1200" baseline="0" dirty="0" err="1" smtClean="0">
                          <a:solidFill>
                            <a:schemeClr val="tx1"/>
                          </a:solidFill>
                          <a:latin typeface="+mn-lt"/>
                          <a:ea typeface="+mn-ea"/>
                          <a:cs typeface="Kalimati" pitchFamily="2"/>
                        </a:rPr>
                        <a:t>Boundry</a:t>
                      </a:r>
                      <a:r>
                        <a:rPr lang="en-US" sz="1800" kern="1200" baseline="0" dirty="0" smtClean="0">
                          <a:solidFill>
                            <a:schemeClr val="tx1"/>
                          </a:solidFill>
                          <a:latin typeface="+mn-lt"/>
                          <a:ea typeface="+mn-ea"/>
                          <a:cs typeface="Kalimati" pitchFamily="2"/>
                        </a:rPr>
                        <a:t> wall </a:t>
                      </a:r>
                      <a:r>
                        <a:rPr lang="ne-NP" sz="1800" kern="1200" dirty="0" smtClean="0">
                          <a:solidFill>
                            <a:schemeClr val="dk1"/>
                          </a:solidFill>
                          <a:latin typeface="+mn-lt"/>
                          <a:ea typeface="+mn-ea"/>
                          <a:cs typeface="Kalimati" pitchFamily="2"/>
                        </a:rPr>
                        <a:t>को काम</a:t>
                      </a:r>
                      <a:r>
                        <a:rPr lang="en-US" sz="1800" kern="1200" dirty="0" smtClean="0">
                          <a:solidFill>
                            <a:schemeClr val="dk1"/>
                          </a:solidFill>
                          <a:latin typeface="+mn-lt"/>
                          <a:ea typeface="+mn-ea"/>
                          <a:cs typeface="Kalimati" pitchFamily="2"/>
                        </a:rPr>
                        <a:t> </a:t>
                      </a:r>
                      <a:r>
                        <a:rPr lang="ne-NP" sz="1800" kern="1200" dirty="0" smtClean="0">
                          <a:solidFill>
                            <a:schemeClr val="dk1"/>
                          </a:solidFill>
                          <a:latin typeface="+mn-lt"/>
                          <a:ea typeface="+mn-ea"/>
                          <a:cs typeface="Kalimati" pitchFamily="2"/>
                        </a:rPr>
                        <a:t>थप २०% सम्पन्न गर्ने </a:t>
                      </a:r>
                      <a:endParaRPr lang="en-GB" sz="1800" b="0" kern="1200" baseline="0" dirty="0" smtClean="0">
                        <a:solidFill>
                          <a:schemeClr val="tx1"/>
                        </a:solidFill>
                        <a:latin typeface="+mn-lt"/>
                        <a:ea typeface="Kalimati" pitchFamily="2"/>
                        <a:cs typeface="Kalimati" pitchFamily="2"/>
                      </a:endParaRPr>
                    </a:p>
                  </a:txBody>
                  <a:tcPr marT="45723" marB="45723"/>
                </a:tc>
                <a:tc>
                  <a:txBody>
                    <a:bodyPr/>
                    <a:lstStyle/>
                    <a:p>
                      <a:pPr marL="0" marR="0" lvl="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ne-NP" sz="1700" kern="1200" dirty="0" smtClean="0">
                          <a:solidFill>
                            <a:srgbClr val="FF0000"/>
                          </a:solidFill>
                          <a:latin typeface="+mn-lt"/>
                          <a:ea typeface="+mn-ea"/>
                          <a:cs typeface="+mn-cs"/>
                        </a:rPr>
                        <a:t> हालसम्मको कुल भौतिक प्रगति ७८</a:t>
                      </a:r>
                      <a:r>
                        <a:rPr lang="en-US" sz="1700" kern="1200" dirty="0" smtClean="0">
                          <a:solidFill>
                            <a:srgbClr val="FF0000"/>
                          </a:solidFill>
                          <a:latin typeface="+mn-lt"/>
                          <a:ea typeface="+mn-ea"/>
                          <a:cs typeface="+mn-cs"/>
                        </a:rPr>
                        <a:t>% </a:t>
                      </a:r>
                      <a:r>
                        <a:rPr lang="ne-NP" sz="1700" kern="1200" dirty="0" smtClean="0">
                          <a:solidFill>
                            <a:srgbClr val="FF0000"/>
                          </a:solidFill>
                          <a:latin typeface="+mn-lt"/>
                          <a:ea typeface="+mn-ea"/>
                          <a:cs typeface="+mn-cs"/>
                        </a:rPr>
                        <a:t> । </a:t>
                      </a:r>
                      <a:endParaRPr lang="ne-NP" sz="1100" kern="1200" dirty="0" smtClean="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ne-NP" sz="1700" kern="1200" baseline="0" dirty="0" smtClean="0">
                          <a:solidFill>
                            <a:srgbClr val="0000FF"/>
                          </a:solidFill>
                          <a:latin typeface="+mn-lt"/>
                          <a:ea typeface="+mn-ea"/>
                          <a:cs typeface="+mn-cs"/>
                        </a:rPr>
                        <a:t> </a:t>
                      </a:r>
                      <a:r>
                        <a:rPr lang="en-US" sz="1700" kern="1200" dirty="0" smtClean="0">
                          <a:solidFill>
                            <a:srgbClr val="0000FF"/>
                          </a:solidFill>
                          <a:latin typeface="+mn-lt"/>
                          <a:ea typeface="+mn-ea"/>
                          <a:cs typeface="+mn-cs"/>
                        </a:rPr>
                        <a:t>Block </a:t>
                      </a:r>
                      <a:r>
                        <a:rPr lang="en-US" sz="1700" kern="1200" dirty="0" err="1" smtClean="0">
                          <a:solidFill>
                            <a:srgbClr val="0000FF"/>
                          </a:solidFill>
                          <a:latin typeface="+mn-lt"/>
                          <a:ea typeface="+mn-ea"/>
                          <a:cs typeface="+mn-cs"/>
                        </a:rPr>
                        <a:t>C,D,E</a:t>
                      </a:r>
                      <a:r>
                        <a:rPr lang="ne-NP" sz="1700" kern="1200" dirty="0" smtClean="0">
                          <a:solidFill>
                            <a:srgbClr val="0000FF"/>
                          </a:solidFill>
                          <a:latin typeface="+mn-lt"/>
                          <a:ea typeface="+mn-ea"/>
                          <a:cs typeface="+mn-cs"/>
                        </a:rPr>
                        <a:t> </a:t>
                      </a:r>
                      <a:r>
                        <a:rPr lang="ne-NP" sz="1700" kern="1200" dirty="0" smtClean="0">
                          <a:solidFill>
                            <a:schemeClr val="tx1"/>
                          </a:solidFill>
                          <a:latin typeface="+mn-lt"/>
                          <a:ea typeface="+mn-ea"/>
                          <a:cs typeface="+mn-cs"/>
                        </a:rPr>
                        <a:t>को बाँकी १५</a:t>
                      </a:r>
                      <a:r>
                        <a:rPr lang="en-US" sz="1700" kern="1200" dirty="0" smtClean="0">
                          <a:solidFill>
                            <a:schemeClr val="tx1"/>
                          </a:solidFill>
                          <a:latin typeface="+mn-lt"/>
                          <a:ea typeface="+mn-ea"/>
                          <a:cs typeface="+mn-cs"/>
                        </a:rPr>
                        <a:t>%</a:t>
                      </a:r>
                      <a:r>
                        <a:rPr lang="ne-NP" sz="1700" kern="1200" baseline="0" dirty="0" smtClean="0">
                          <a:solidFill>
                            <a:schemeClr val="tx1"/>
                          </a:solidFill>
                          <a:latin typeface="+mn-lt"/>
                          <a:ea typeface="+mn-ea"/>
                          <a:cs typeface="+mn-cs"/>
                        </a:rPr>
                        <a:t> </a:t>
                      </a:r>
                      <a:r>
                        <a:rPr lang="en-US" sz="1700" kern="1200" dirty="0" smtClean="0">
                          <a:solidFill>
                            <a:schemeClr val="tx1"/>
                          </a:solidFill>
                          <a:latin typeface="+mn-lt"/>
                          <a:ea typeface="+mn-ea"/>
                          <a:cs typeface="+mn-cs"/>
                        </a:rPr>
                        <a:t>(</a:t>
                      </a:r>
                      <a:r>
                        <a:rPr lang="ne-NP" sz="1700" kern="1200" dirty="0" smtClean="0">
                          <a:solidFill>
                            <a:schemeClr val="tx1"/>
                          </a:solidFill>
                          <a:latin typeface="+mn-lt"/>
                          <a:ea typeface="+mn-ea"/>
                          <a:cs typeface="+mn-cs"/>
                        </a:rPr>
                        <a:t>सम्पूर्ण </a:t>
                      </a:r>
                      <a:r>
                        <a:rPr lang="en-US" sz="1700" kern="1200" dirty="0" smtClean="0">
                          <a:solidFill>
                            <a:schemeClr val="tx1"/>
                          </a:solidFill>
                          <a:latin typeface="+mn-lt"/>
                          <a:ea typeface="+mn-ea"/>
                          <a:cs typeface="+mn-cs"/>
                        </a:rPr>
                        <a:t>Finishing)</a:t>
                      </a:r>
                      <a:r>
                        <a:rPr lang="ne-NP" sz="1700" kern="1200" dirty="0" smtClean="0">
                          <a:solidFill>
                            <a:schemeClr val="tx1"/>
                          </a:solidFill>
                          <a:latin typeface="+mn-lt"/>
                          <a:ea typeface="+mn-ea"/>
                          <a:cs typeface="+mn-cs"/>
                        </a:rPr>
                        <a:t> कार्य सम्पन्न भई प्रथम चौमासिकको</a:t>
                      </a:r>
                      <a:r>
                        <a:rPr lang="ne-NP" sz="1700" kern="1200" baseline="0" dirty="0" smtClean="0">
                          <a:solidFill>
                            <a:schemeClr val="tx1"/>
                          </a:solidFill>
                          <a:latin typeface="+mn-lt"/>
                          <a:ea typeface="+mn-ea"/>
                          <a:cs typeface="+mn-cs"/>
                        </a:rPr>
                        <a:t> </a:t>
                      </a:r>
                      <a:r>
                        <a:rPr lang="ne-NP" sz="1700" kern="1200" dirty="0" smtClean="0">
                          <a:solidFill>
                            <a:schemeClr val="tx1"/>
                          </a:solidFill>
                          <a:latin typeface="+mn-lt"/>
                          <a:ea typeface="+mn-ea"/>
                          <a:cs typeface="+mn-cs"/>
                        </a:rPr>
                        <a:t>६०</a:t>
                      </a:r>
                      <a:r>
                        <a:rPr lang="en-US" sz="1700" kern="1200" dirty="0" smtClean="0">
                          <a:solidFill>
                            <a:schemeClr val="tx1"/>
                          </a:solidFill>
                          <a:latin typeface="+mn-lt"/>
                          <a:ea typeface="+mn-ea"/>
                          <a:cs typeface="+mn-cs"/>
                        </a:rPr>
                        <a:t>%</a:t>
                      </a:r>
                      <a:r>
                        <a:rPr lang="ne-NP" sz="1700" kern="1200" dirty="0" smtClean="0">
                          <a:solidFill>
                            <a:schemeClr val="tx1"/>
                          </a:solidFill>
                          <a:latin typeface="+mn-lt"/>
                          <a:ea typeface="+mn-ea"/>
                          <a:cs typeface="+mn-cs"/>
                        </a:rPr>
                        <a:t> लक्ष्य</a:t>
                      </a:r>
                      <a:r>
                        <a:rPr lang="ne-NP" sz="1700" kern="1200" baseline="0" dirty="0" smtClean="0">
                          <a:solidFill>
                            <a:schemeClr val="tx1"/>
                          </a:solidFill>
                          <a:latin typeface="+mn-lt"/>
                          <a:ea typeface="+mn-ea"/>
                          <a:cs typeface="+mn-cs"/>
                        </a:rPr>
                        <a:t> हासिल भएको</a:t>
                      </a:r>
                      <a:r>
                        <a:rPr lang="ne-NP" sz="1700" kern="1200" dirty="0" smtClean="0">
                          <a:solidFill>
                            <a:schemeClr val="tx1"/>
                          </a:solidFill>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ne-NP" sz="1100" kern="1200" dirty="0" smtClean="0">
                        <a:solidFill>
                          <a:schemeClr val="tx1"/>
                        </a:solidFill>
                        <a:latin typeface="+mn-lt"/>
                        <a:ea typeface="+mn-ea"/>
                        <a:cs typeface="+mn-cs"/>
                      </a:endParaRPr>
                    </a:p>
                    <a:p>
                      <a:pPr lvl="0"/>
                      <a:r>
                        <a:rPr lang="en-US" sz="1700" u="sng" kern="1200" dirty="0" smtClean="0">
                          <a:solidFill>
                            <a:srgbClr val="0000FF"/>
                          </a:solidFill>
                          <a:latin typeface="+mn-lt"/>
                          <a:ea typeface="+mn-ea"/>
                          <a:cs typeface="+mn-cs"/>
                        </a:rPr>
                        <a:t>Block </a:t>
                      </a:r>
                      <a:r>
                        <a:rPr lang="en-US" sz="1700" u="sng" kern="1200" dirty="0" err="1" smtClean="0">
                          <a:solidFill>
                            <a:srgbClr val="0000FF"/>
                          </a:solidFill>
                          <a:latin typeface="+mn-lt"/>
                          <a:ea typeface="+mn-ea"/>
                          <a:cs typeface="+mn-cs"/>
                        </a:rPr>
                        <a:t>A,B,F</a:t>
                      </a:r>
                      <a:endParaRPr lang="en-US" sz="1700" kern="1200" dirty="0" smtClean="0">
                        <a:solidFill>
                          <a:srgbClr val="0000FF"/>
                        </a:solidFill>
                        <a:latin typeface="+mn-lt"/>
                        <a:ea typeface="+mn-ea"/>
                        <a:cs typeface="+mn-cs"/>
                      </a:endParaRPr>
                    </a:p>
                    <a:p>
                      <a:pPr lvl="0">
                        <a:buFont typeface="Arial" pitchFamily="34" charset="0"/>
                        <a:buChar char="•"/>
                      </a:pPr>
                      <a:r>
                        <a:rPr lang="ne-NP" sz="1700" kern="1200" dirty="0" smtClean="0">
                          <a:solidFill>
                            <a:schemeClr val="tx1"/>
                          </a:solidFill>
                          <a:latin typeface="+mn-lt"/>
                          <a:ea typeface="+mn-ea"/>
                          <a:cs typeface="+mn-cs"/>
                        </a:rPr>
                        <a:t> स्ट्रक्चरको बाँकी काम ६% सम्पन्न गरी ६०</a:t>
                      </a:r>
                      <a:r>
                        <a:rPr lang="en-US" sz="1700" kern="1200" dirty="0" smtClean="0">
                          <a:solidFill>
                            <a:schemeClr val="tx1"/>
                          </a:solidFill>
                          <a:latin typeface="+mn-lt"/>
                          <a:ea typeface="+mn-ea"/>
                          <a:cs typeface="+mn-cs"/>
                        </a:rPr>
                        <a:t>%</a:t>
                      </a:r>
                      <a:r>
                        <a:rPr lang="ne-NP" sz="1700" kern="1200" dirty="0" smtClean="0">
                          <a:solidFill>
                            <a:schemeClr val="tx1"/>
                          </a:solidFill>
                          <a:latin typeface="+mn-lt"/>
                          <a:ea typeface="+mn-ea"/>
                          <a:cs typeface="+mn-cs"/>
                        </a:rPr>
                        <a:t> लक्ष्य हासिल </a:t>
                      </a:r>
                      <a:r>
                        <a:rPr lang="en-US" sz="1700" kern="1200" dirty="0" smtClean="0">
                          <a:solidFill>
                            <a:schemeClr val="tx1"/>
                          </a:solidFill>
                          <a:latin typeface="+mn-lt"/>
                          <a:ea typeface="+mn-ea"/>
                          <a:cs typeface="+mn-cs"/>
                        </a:rPr>
                        <a:t>.</a:t>
                      </a:r>
                      <a:r>
                        <a:rPr lang="ne-NP" sz="1700" kern="1200" dirty="0" smtClean="0">
                          <a:solidFill>
                            <a:schemeClr val="tx1"/>
                          </a:solidFill>
                          <a:latin typeface="+mn-lt"/>
                          <a:ea typeface="+mn-ea"/>
                          <a:cs typeface="+mn-cs"/>
                        </a:rPr>
                        <a:t> </a:t>
                      </a:r>
                      <a:r>
                        <a:rPr lang="en-US" sz="1700" kern="1200" dirty="0" smtClean="0">
                          <a:solidFill>
                            <a:schemeClr val="tx1"/>
                          </a:solidFill>
                          <a:latin typeface="+mn-lt"/>
                          <a:ea typeface="+mn-ea"/>
                          <a:cs typeface="+mn-cs"/>
                        </a:rPr>
                        <a:t>Internal Finishing </a:t>
                      </a:r>
                      <a:r>
                        <a:rPr lang="ne-NP" sz="1700" kern="1200" dirty="0" smtClean="0">
                          <a:solidFill>
                            <a:schemeClr val="tx1"/>
                          </a:solidFill>
                          <a:latin typeface="+mn-lt"/>
                          <a:ea typeface="+mn-ea"/>
                          <a:cs typeface="+mn-cs"/>
                        </a:rPr>
                        <a:t>को काम १५% सम्पन्न गरी ७५</a:t>
                      </a:r>
                      <a:r>
                        <a:rPr lang="en-US" sz="1700" kern="1200" dirty="0" smtClean="0">
                          <a:solidFill>
                            <a:schemeClr val="tx1"/>
                          </a:solidFill>
                          <a:latin typeface="+mn-lt"/>
                          <a:ea typeface="+mn-ea"/>
                          <a:cs typeface="+mn-cs"/>
                        </a:rPr>
                        <a:t>%</a:t>
                      </a:r>
                      <a:r>
                        <a:rPr lang="ne-NP" sz="1700" kern="1200" dirty="0" smtClean="0">
                          <a:solidFill>
                            <a:schemeClr val="tx1"/>
                          </a:solidFill>
                          <a:latin typeface="+mn-lt"/>
                          <a:ea typeface="+mn-ea"/>
                          <a:cs typeface="+mn-cs"/>
                        </a:rPr>
                        <a:t> लक्ष्य हासिल।</a:t>
                      </a:r>
                      <a:endParaRPr lang="en-US" sz="1700" kern="1200" dirty="0" smtClean="0">
                        <a:solidFill>
                          <a:schemeClr val="tx1"/>
                        </a:solidFill>
                        <a:latin typeface="+mn-lt"/>
                        <a:ea typeface="+mn-ea"/>
                        <a:cs typeface="+mn-cs"/>
                      </a:endParaRPr>
                    </a:p>
                    <a:p>
                      <a:pPr lvl="0">
                        <a:buFont typeface="Arial" pitchFamily="34" charset="0"/>
                        <a:buChar char="•"/>
                      </a:pPr>
                      <a:r>
                        <a:rPr lang="ne-NP" sz="1700" kern="1200" dirty="0" smtClean="0">
                          <a:solidFill>
                            <a:schemeClr val="tx1"/>
                          </a:solidFill>
                          <a:latin typeface="+mn-lt"/>
                          <a:ea typeface="+mn-ea"/>
                          <a:cs typeface="+mn-cs"/>
                        </a:rPr>
                        <a:t> </a:t>
                      </a:r>
                      <a:r>
                        <a:rPr lang="en-US" sz="1700" kern="1200" dirty="0" smtClean="0">
                          <a:solidFill>
                            <a:schemeClr val="tx1"/>
                          </a:solidFill>
                          <a:latin typeface="+mn-lt"/>
                          <a:ea typeface="+mn-ea"/>
                          <a:cs typeface="+mn-cs"/>
                        </a:rPr>
                        <a:t>Electrification </a:t>
                      </a:r>
                      <a:r>
                        <a:rPr lang="ne-NP" sz="1700" kern="1200" dirty="0" smtClean="0">
                          <a:solidFill>
                            <a:schemeClr val="tx1"/>
                          </a:solidFill>
                          <a:latin typeface="+mn-lt"/>
                          <a:ea typeface="+mn-ea"/>
                          <a:cs typeface="+mn-cs"/>
                        </a:rPr>
                        <a:t>को काम २०% सम्पन्न गरी १००</a:t>
                      </a:r>
                      <a:r>
                        <a:rPr lang="en-US" sz="1700" kern="1200" dirty="0" smtClean="0">
                          <a:solidFill>
                            <a:schemeClr val="tx1"/>
                          </a:solidFill>
                          <a:latin typeface="+mn-lt"/>
                          <a:ea typeface="+mn-ea"/>
                          <a:cs typeface="+mn-cs"/>
                        </a:rPr>
                        <a:t>%</a:t>
                      </a:r>
                      <a:r>
                        <a:rPr lang="ne-NP" sz="1700" kern="1200" dirty="0" smtClean="0">
                          <a:solidFill>
                            <a:schemeClr val="tx1"/>
                          </a:solidFill>
                          <a:latin typeface="+mn-lt"/>
                          <a:ea typeface="+mn-ea"/>
                          <a:cs typeface="+mn-cs"/>
                        </a:rPr>
                        <a:t> लक्ष्य हासिल ।</a:t>
                      </a:r>
                      <a:endParaRPr lang="en-US" sz="1700" kern="1200" dirty="0" smtClean="0">
                        <a:solidFill>
                          <a:schemeClr val="tx1"/>
                        </a:solidFill>
                        <a:latin typeface="+mn-lt"/>
                        <a:ea typeface="+mn-ea"/>
                        <a:cs typeface="+mn-cs"/>
                      </a:endParaRPr>
                    </a:p>
                    <a:p>
                      <a:pPr lvl="0">
                        <a:buFont typeface="Arial" pitchFamily="34" charset="0"/>
                        <a:buChar char="•"/>
                      </a:pPr>
                      <a:r>
                        <a:rPr lang="en-US" sz="1700" kern="1200" dirty="0" smtClean="0">
                          <a:solidFill>
                            <a:schemeClr val="tx1"/>
                          </a:solidFill>
                          <a:latin typeface="+mn-lt"/>
                          <a:ea typeface="+mn-ea"/>
                          <a:cs typeface="+mn-cs"/>
                        </a:rPr>
                        <a:t>HVAC</a:t>
                      </a:r>
                      <a:r>
                        <a:rPr lang="ne-NP" sz="1700" kern="1200" dirty="0" smtClean="0">
                          <a:solidFill>
                            <a:schemeClr val="tx1"/>
                          </a:solidFill>
                          <a:latin typeface="+mn-lt"/>
                          <a:ea typeface="+mn-ea"/>
                          <a:cs typeface="+mn-cs"/>
                        </a:rPr>
                        <a:t> (</a:t>
                      </a:r>
                      <a:r>
                        <a:rPr lang="en-US" sz="1700" kern="1200" dirty="0" smtClean="0">
                          <a:solidFill>
                            <a:schemeClr val="tx1"/>
                          </a:solidFill>
                          <a:latin typeface="+mn-lt"/>
                          <a:ea typeface="+mn-ea"/>
                          <a:cs typeface="+mn-cs"/>
                        </a:rPr>
                        <a:t>Heating</a:t>
                      </a:r>
                      <a:r>
                        <a:rPr lang="en-US" sz="1700" kern="1200" baseline="0" dirty="0" smtClean="0">
                          <a:solidFill>
                            <a:schemeClr val="tx1"/>
                          </a:solidFill>
                          <a:latin typeface="+mn-lt"/>
                          <a:ea typeface="+mn-ea"/>
                          <a:cs typeface="+mn-cs"/>
                        </a:rPr>
                        <a:t> Ventilating AC</a:t>
                      </a:r>
                      <a:r>
                        <a:rPr lang="ne-NP" sz="1700" kern="1200" dirty="0" smtClean="0">
                          <a:solidFill>
                            <a:schemeClr val="tx1"/>
                          </a:solidFill>
                          <a:latin typeface="+mn-lt"/>
                          <a:ea typeface="+mn-ea"/>
                          <a:cs typeface="+mn-cs"/>
                        </a:rPr>
                        <a:t>)</a:t>
                      </a:r>
                      <a:r>
                        <a:rPr lang="en-US" sz="1700" kern="1200" dirty="0" smtClean="0">
                          <a:solidFill>
                            <a:schemeClr val="tx1"/>
                          </a:solidFill>
                          <a:latin typeface="+mn-lt"/>
                          <a:ea typeface="+mn-ea"/>
                          <a:cs typeface="+mn-cs"/>
                        </a:rPr>
                        <a:t> </a:t>
                      </a:r>
                      <a:r>
                        <a:rPr lang="ne-NP" sz="1700" kern="1200" dirty="0" smtClean="0">
                          <a:solidFill>
                            <a:schemeClr val="tx1"/>
                          </a:solidFill>
                          <a:latin typeface="+mn-lt"/>
                          <a:ea typeface="+mn-ea"/>
                          <a:cs typeface="+mn-cs"/>
                        </a:rPr>
                        <a:t>को काम २५% सम्पन्न गरी १००</a:t>
                      </a:r>
                      <a:r>
                        <a:rPr lang="en-US" sz="1700" kern="1200" dirty="0" smtClean="0">
                          <a:solidFill>
                            <a:schemeClr val="tx1"/>
                          </a:solidFill>
                          <a:latin typeface="+mn-lt"/>
                          <a:ea typeface="+mn-ea"/>
                          <a:cs typeface="+mn-cs"/>
                        </a:rPr>
                        <a:t>%</a:t>
                      </a:r>
                      <a:r>
                        <a:rPr lang="ne-NP" sz="1700" kern="1200" dirty="0" smtClean="0">
                          <a:solidFill>
                            <a:schemeClr val="tx1"/>
                          </a:solidFill>
                          <a:latin typeface="+mn-lt"/>
                          <a:ea typeface="+mn-ea"/>
                          <a:cs typeface="+mn-cs"/>
                        </a:rPr>
                        <a:t> लक्ष्य हासिल ।</a:t>
                      </a:r>
                      <a:endParaRPr lang="en-US" sz="1700" kern="1200" dirty="0" smtClean="0">
                        <a:solidFill>
                          <a:schemeClr val="tx1"/>
                        </a:solidFill>
                        <a:latin typeface="+mn-lt"/>
                        <a:ea typeface="+mn-ea"/>
                        <a:cs typeface="+mn-cs"/>
                      </a:endParaRPr>
                    </a:p>
                    <a:p>
                      <a:pPr lvl="0"/>
                      <a:r>
                        <a:rPr lang="en-US" sz="1700" kern="1200" dirty="0" err="1" smtClean="0">
                          <a:solidFill>
                            <a:schemeClr val="tx1"/>
                          </a:solidFill>
                          <a:latin typeface="+mn-lt"/>
                          <a:ea typeface="+mn-ea"/>
                          <a:cs typeface="+mn-cs"/>
                        </a:rPr>
                        <a:t>GFRC</a:t>
                      </a:r>
                      <a:r>
                        <a:rPr lang="en-US" sz="1700" kern="1200" dirty="0" smtClean="0">
                          <a:solidFill>
                            <a:schemeClr val="tx1"/>
                          </a:solidFill>
                          <a:latin typeface="+mn-lt"/>
                          <a:ea typeface="+mn-ea"/>
                          <a:cs typeface="+mn-cs"/>
                        </a:rPr>
                        <a:t> </a:t>
                      </a:r>
                      <a:r>
                        <a:rPr lang="ne-NP" sz="1700" kern="1200" dirty="0" smtClean="0">
                          <a:solidFill>
                            <a:schemeClr val="tx1"/>
                          </a:solidFill>
                          <a:latin typeface="+mn-lt"/>
                          <a:ea typeface="+mn-ea"/>
                          <a:cs typeface="+mn-cs"/>
                        </a:rPr>
                        <a:t>(</a:t>
                      </a:r>
                      <a:r>
                        <a:rPr lang="en-US" sz="1700" kern="1200" dirty="0" smtClean="0">
                          <a:solidFill>
                            <a:schemeClr val="tx1"/>
                          </a:solidFill>
                          <a:latin typeface="+mn-lt"/>
                          <a:ea typeface="+mn-ea"/>
                          <a:cs typeface="+mn-cs"/>
                        </a:rPr>
                        <a:t>Glass</a:t>
                      </a:r>
                      <a:r>
                        <a:rPr lang="en-US" sz="1700" kern="1200" baseline="0" dirty="0" smtClean="0">
                          <a:solidFill>
                            <a:schemeClr val="tx1"/>
                          </a:solidFill>
                          <a:latin typeface="+mn-lt"/>
                          <a:ea typeface="+mn-ea"/>
                          <a:cs typeface="+mn-cs"/>
                        </a:rPr>
                        <a:t> Fiber Reinforce Concrete</a:t>
                      </a:r>
                      <a:r>
                        <a:rPr lang="ne-NP" sz="1700" kern="1200" dirty="0" smtClean="0">
                          <a:solidFill>
                            <a:schemeClr val="tx1"/>
                          </a:solidFill>
                          <a:latin typeface="+mn-lt"/>
                          <a:ea typeface="+mn-ea"/>
                          <a:cs typeface="+mn-cs"/>
                        </a:rPr>
                        <a:t>)</a:t>
                      </a:r>
                      <a:r>
                        <a:rPr lang="en-US" sz="1700" kern="1200" dirty="0" smtClean="0">
                          <a:solidFill>
                            <a:schemeClr val="tx1"/>
                          </a:solidFill>
                          <a:latin typeface="+mn-lt"/>
                          <a:ea typeface="+mn-ea"/>
                          <a:cs typeface="+mn-cs"/>
                        </a:rPr>
                        <a:t> </a:t>
                      </a:r>
                      <a:r>
                        <a:rPr lang="ne-NP" sz="1700" kern="1200" dirty="0" smtClean="0">
                          <a:solidFill>
                            <a:schemeClr val="tx1"/>
                          </a:solidFill>
                          <a:latin typeface="+mn-lt"/>
                          <a:ea typeface="+mn-ea"/>
                          <a:cs typeface="+mn-cs"/>
                        </a:rPr>
                        <a:t>को काम २०% सम्पन्न गरी १००</a:t>
                      </a:r>
                      <a:r>
                        <a:rPr lang="en-US" sz="1700" kern="1200" dirty="0" smtClean="0">
                          <a:solidFill>
                            <a:schemeClr val="tx1"/>
                          </a:solidFill>
                          <a:latin typeface="+mn-lt"/>
                          <a:ea typeface="+mn-ea"/>
                          <a:cs typeface="+mn-cs"/>
                        </a:rPr>
                        <a:t>%</a:t>
                      </a:r>
                      <a:r>
                        <a:rPr lang="ne-NP" sz="1700" kern="1200" dirty="0" smtClean="0">
                          <a:solidFill>
                            <a:schemeClr val="tx1"/>
                          </a:solidFill>
                          <a:latin typeface="+mn-lt"/>
                          <a:ea typeface="+mn-ea"/>
                          <a:cs typeface="+mn-cs"/>
                        </a:rPr>
                        <a:t> लक्ष्य हासिल</a:t>
                      </a:r>
                      <a:r>
                        <a:rPr lang="en-US" sz="1700" kern="1200" baseline="0" dirty="0" smtClean="0">
                          <a:solidFill>
                            <a:schemeClr val="tx1"/>
                          </a:solidFill>
                          <a:latin typeface="+mn-lt"/>
                          <a:ea typeface="+mn-ea"/>
                          <a:cs typeface="+mn-cs"/>
                        </a:rPr>
                        <a:t> </a:t>
                      </a:r>
                      <a:r>
                        <a:rPr lang="ne-NP" sz="1700" kern="1200" dirty="0" smtClean="0">
                          <a:solidFill>
                            <a:schemeClr val="tx1"/>
                          </a:solidFill>
                          <a:latin typeface="+mn-lt"/>
                          <a:ea typeface="+mn-ea"/>
                          <a:cs typeface="+mn-cs"/>
                        </a:rPr>
                        <a:t>।</a:t>
                      </a:r>
                      <a:endParaRPr lang="en-US" sz="1700" kern="1200" dirty="0" smtClean="0">
                        <a:solidFill>
                          <a:schemeClr val="tx1"/>
                        </a:solidFill>
                        <a:latin typeface="+mn-lt"/>
                        <a:ea typeface="+mn-ea"/>
                        <a:cs typeface="+mn-cs"/>
                      </a:endParaRPr>
                    </a:p>
                    <a:p>
                      <a:r>
                        <a:rPr lang="en-US" sz="1700" kern="1200" dirty="0" smtClean="0">
                          <a:solidFill>
                            <a:schemeClr val="tx1"/>
                          </a:solidFill>
                          <a:latin typeface="+mn-lt"/>
                          <a:ea typeface="+mn-ea"/>
                          <a:cs typeface="+mn-cs"/>
                        </a:rPr>
                        <a:t>External Paints</a:t>
                      </a:r>
                      <a:r>
                        <a:rPr lang="en-US" sz="1700" kern="1200" baseline="0" dirty="0" smtClean="0">
                          <a:solidFill>
                            <a:schemeClr val="tx1"/>
                          </a:solidFill>
                          <a:latin typeface="+mn-lt"/>
                          <a:ea typeface="+mn-ea"/>
                          <a:cs typeface="+mn-cs"/>
                        </a:rPr>
                        <a:t> </a:t>
                      </a:r>
                      <a:r>
                        <a:rPr lang="ne-NP" sz="1700" kern="1200" dirty="0" smtClean="0">
                          <a:solidFill>
                            <a:schemeClr val="tx1"/>
                          </a:solidFill>
                          <a:latin typeface="+mn-lt"/>
                          <a:ea typeface="+mn-ea"/>
                          <a:cs typeface="+mn-cs"/>
                        </a:rPr>
                        <a:t>को काम</a:t>
                      </a:r>
                      <a:r>
                        <a:rPr lang="en-US" sz="1700" kern="1200" dirty="0" smtClean="0">
                          <a:solidFill>
                            <a:schemeClr val="tx1"/>
                          </a:solidFill>
                          <a:latin typeface="+mn-lt"/>
                          <a:ea typeface="+mn-ea"/>
                          <a:cs typeface="+mn-cs"/>
                        </a:rPr>
                        <a:t> </a:t>
                      </a:r>
                      <a:r>
                        <a:rPr lang="ne-NP" sz="1700" kern="1200" dirty="0" smtClean="0">
                          <a:solidFill>
                            <a:schemeClr val="tx1"/>
                          </a:solidFill>
                          <a:latin typeface="+mn-lt"/>
                          <a:ea typeface="+mn-ea"/>
                          <a:cs typeface="+mn-cs"/>
                        </a:rPr>
                        <a:t>५% सम्पन्न गरी</a:t>
                      </a:r>
                      <a:r>
                        <a:rPr lang="ne-NP" sz="1700" kern="1200" baseline="0" dirty="0" smtClean="0">
                          <a:solidFill>
                            <a:schemeClr val="tx1"/>
                          </a:solidFill>
                          <a:latin typeface="+mn-lt"/>
                          <a:ea typeface="+mn-ea"/>
                          <a:cs typeface="+mn-cs"/>
                        </a:rPr>
                        <a:t> १००</a:t>
                      </a:r>
                      <a:r>
                        <a:rPr lang="en-US" sz="1700" kern="1200" dirty="0" smtClean="0">
                          <a:solidFill>
                            <a:schemeClr val="tx1"/>
                          </a:solidFill>
                          <a:latin typeface="+mn-lt"/>
                          <a:ea typeface="+mn-ea"/>
                          <a:cs typeface="+mn-cs"/>
                        </a:rPr>
                        <a:t>%</a:t>
                      </a:r>
                      <a:r>
                        <a:rPr lang="ne-NP" sz="1700" kern="1200" dirty="0" smtClean="0">
                          <a:solidFill>
                            <a:schemeClr val="tx1"/>
                          </a:solidFill>
                          <a:latin typeface="+mn-lt"/>
                          <a:ea typeface="+mn-ea"/>
                          <a:cs typeface="+mn-cs"/>
                        </a:rPr>
                        <a:t> लक्ष्य हासिल</a:t>
                      </a:r>
                      <a:r>
                        <a:rPr lang="en-US" sz="1700" kern="1200" baseline="0" dirty="0" smtClean="0">
                          <a:solidFill>
                            <a:schemeClr val="tx1"/>
                          </a:solidFill>
                          <a:latin typeface="+mn-lt"/>
                          <a:ea typeface="+mn-ea"/>
                          <a:cs typeface="+mn-cs"/>
                        </a:rPr>
                        <a:t> </a:t>
                      </a:r>
                      <a:r>
                        <a:rPr lang="ne-NP" sz="1700" kern="1200" dirty="0" smtClean="0">
                          <a:solidFill>
                            <a:schemeClr val="tx1"/>
                          </a:solidFill>
                          <a:latin typeface="+mn-lt"/>
                          <a:ea typeface="+mn-ea"/>
                          <a:cs typeface="+mn-cs"/>
                        </a:rPr>
                        <a:t>।</a:t>
                      </a:r>
                    </a:p>
                    <a:p>
                      <a:pPr marL="0" marR="0" indent="0" algn="l" defTabSz="914400" rtl="0" eaLnBrk="1" fontAlgn="auto" latinLnBrk="0" hangingPunct="1">
                        <a:lnSpc>
                          <a:spcPct val="100000"/>
                        </a:lnSpc>
                        <a:spcBef>
                          <a:spcPts val="0"/>
                        </a:spcBef>
                        <a:spcAft>
                          <a:spcPts val="0"/>
                        </a:spcAft>
                        <a:buClrTx/>
                        <a:buSzTx/>
                        <a:buFontTx/>
                        <a:buNone/>
                        <a:tabLst/>
                        <a:defRPr/>
                      </a:pPr>
                      <a:r>
                        <a:rPr lang="en-US" sz="1700" kern="1200" dirty="0" smtClean="0">
                          <a:solidFill>
                            <a:schemeClr val="tx1"/>
                          </a:solidFill>
                          <a:latin typeface="+mn-lt"/>
                          <a:ea typeface="+mn-ea"/>
                          <a:cs typeface="+mn-cs"/>
                        </a:rPr>
                        <a:t>External</a:t>
                      </a:r>
                      <a:r>
                        <a:rPr lang="en-US" sz="1700" kern="1200" baseline="0" dirty="0" smtClean="0">
                          <a:solidFill>
                            <a:schemeClr val="tx1"/>
                          </a:solidFill>
                          <a:latin typeface="+mn-lt"/>
                          <a:ea typeface="+mn-ea"/>
                          <a:cs typeface="+mn-cs"/>
                        </a:rPr>
                        <a:t> </a:t>
                      </a:r>
                      <a:r>
                        <a:rPr lang="en-US" sz="1700" kern="1200" baseline="0" dirty="0" err="1" smtClean="0">
                          <a:solidFill>
                            <a:schemeClr val="tx1"/>
                          </a:solidFill>
                          <a:latin typeface="+mn-lt"/>
                          <a:ea typeface="+mn-ea"/>
                          <a:cs typeface="+mn-cs"/>
                        </a:rPr>
                        <a:t>Boundry</a:t>
                      </a:r>
                      <a:r>
                        <a:rPr lang="ne-NP" sz="1700" kern="1200" baseline="0" dirty="0" smtClean="0">
                          <a:solidFill>
                            <a:schemeClr val="tx1"/>
                          </a:solidFill>
                          <a:latin typeface="+mn-lt"/>
                          <a:ea typeface="+mn-ea"/>
                          <a:cs typeface="+mn-cs"/>
                        </a:rPr>
                        <a:t> </a:t>
                      </a:r>
                      <a:r>
                        <a:rPr lang="en-US" sz="1700" kern="1200" baseline="0" dirty="0" smtClean="0">
                          <a:solidFill>
                            <a:schemeClr val="tx1"/>
                          </a:solidFill>
                          <a:latin typeface="+mn-lt"/>
                          <a:ea typeface="+mn-ea"/>
                          <a:cs typeface="+mn-cs"/>
                        </a:rPr>
                        <a:t>wall </a:t>
                      </a:r>
                      <a:r>
                        <a:rPr lang="ne-NP" sz="1700" kern="1200" dirty="0" smtClean="0">
                          <a:solidFill>
                            <a:schemeClr val="tx1"/>
                          </a:solidFill>
                          <a:latin typeface="+mn-lt"/>
                          <a:ea typeface="+mn-ea"/>
                          <a:cs typeface="+mn-cs"/>
                        </a:rPr>
                        <a:t>को काम</a:t>
                      </a:r>
                      <a:r>
                        <a:rPr lang="en-US" sz="1700" kern="1200" dirty="0" smtClean="0">
                          <a:solidFill>
                            <a:schemeClr val="tx1"/>
                          </a:solidFill>
                          <a:latin typeface="+mn-lt"/>
                          <a:ea typeface="+mn-ea"/>
                          <a:cs typeface="+mn-cs"/>
                        </a:rPr>
                        <a:t> </a:t>
                      </a:r>
                      <a:r>
                        <a:rPr lang="ne-NP" sz="1700" kern="1200" dirty="0" smtClean="0">
                          <a:solidFill>
                            <a:schemeClr val="tx1"/>
                          </a:solidFill>
                          <a:latin typeface="+mn-lt"/>
                          <a:ea typeface="+mn-ea"/>
                          <a:cs typeface="+mn-cs"/>
                        </a:rPr>
                        <a:t>२०% सम्पन्न गरी १००</a:t>
                      </a:r>
                      <a:r>
                        <a:rPr lang="en-US" sz="1700" kern="1200" dirty="0" smtClean="0">
                          <a:solidFill>
                            <a:schemeClr val="tx1"/>
                          </a:solidFill>
                          <a:latin typeface="+mn-lt"/>
                          <a:ea typeface="+mn-ea"/>
                          <a:cs typeface="+mn-cs"/>
                        </a:rPr>
                        <a:t>%</a:t>
                      </a:r>
                      <a:r>
                        <a:rPr lang="ne-NP" sz="1700" kern="1200" dirty="0" smtClean="0">
                          <a:solidFill>
                            <a:schemeClr val="tx1"/>
                          </a:solidFill>
                          <a:latin typeface="+mn-lt"/>
                          <a:ea typeface="+mn-ea"/>
                          <a:cs typeface="+mn-cs"/>
                        </a:rPr>
                        <a:t> लक्ष्य हासिल</a:t>
                      </a:r>
                      <a:r>
                        <a:rPr lang="en-US" sz="1700" kern="1200" dirty="0" smtClean="0">
                          <a:solidFill>
                            <a:schemeClr val="tx1"/>
                          </a:solidFill>
                          <a:latin typeface="+mn-lt"/>
                          <a:ea typeface="+mn-ea"/>
                          <a:cs typeface="+mn-cs"/>
                        </a:rPr>
                        <a:t> </a:t>
                      </a:r>
                      <a:r>
                        <a:rPr lang="ne-NP" sz="1700" kern="1200" dirty="0" smtClean="0">
                          <a:solidFill>
                            <a:schemeClr val="tx1"/>
                          </a:solidFill>
                          <a:latin typeface="+mn-lt"/>
                          <a:ea typeface="+mn-ea"/>
                          <a:cs typeface="+mn-cs"/>
                        </a:rPr>
                        <a:t>। </a:t>
                      </a:r>
                      <a:endParaRPr lang="en-US" sz="17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ne-NP" sz="1800" b="0" kern="1200" dirty="0" smtClean="0">
                          <a:solidFill>
                            <a:srgbClr val="FF0000"/>
                          </a:solidFill>
                          <a:latin typeface="+mn-lt"/>
                          <a:ea typeface="+mn-ea"/>
                          <a:cs typeface="+mn-cs"/>
                        </a:rPr>
                        <a:t>चौमासिक</a:t>
                      </a:r>
                      <a:r>
                        <a:rPr lang="ne-NP" sz="1800" b="0" kern="1200" baseline="0" dirty="0" smtClean="0">
                          <a:solidFill>
                            <a:srgbClr val="FF0000"/>
                          </a:solidFill>
                          <a:latin typeface="+mn-lt"/>
                          <a:ea typeface="+mn-ea"/>
                          <a:cs typeface="+mn-cs"/>
                        </a:rPr>
                        <a:t> लक्ष्यको ९१</a:t>
                      </a:r>
                      <a:r>
                        <a:rPr lang="en-US" sz="1800" b="0" kern="1200" baseline="0" dirty="0" smtClean="0">
                          <a:solidFill>
                            <a:srgbClr val="FF0000"/>
                          </a:solidFill>
                          <a:latin typeface="+mn-lt"/>
                          <a:ea typeface="+mn-ea"/>
                          <a:cs typeface="+mn-cs"/>
                        </a:rPr>
                        <a:t>%</a:t>
                      </a:r>
                      <a:r>
                        <a:rPr lang="ne-NP" sz="1800" b="0" kern="1200" baseline="0" dirty="0" smtClean="0">
                          <a:solidFill>
                            <a:srgbClr val="FF0000"/>
                          </a:solidFill>
                          <a:latin typeface="+mn-lt"/>
                          <a:ea typeface="+mn-ea"/>
                          <a:cs typeface="+mn-cs"/>
                        </a:rPr>
                        <a:t> काम सम्पन्न।</a:t>
                      </a:r>
                      <a:endParaRPr lang="en-GB" sz="1800" b="0" kern="1200" dirty="0" smtClean="0">
                        <a:solidFill>
                          <a:srgbClr val="FF0000"/>
                        </a:solidFill>
                        <a:latin typeface="+mn-lt"/>
                        <a:ea typeface="Kalimati" pitchFamily="2"/>
                        <a:cs typeface="Kalimati" pitchFamily="2"/>
                      </a:endParaRPr>
                    </a:p>
                  </a:txBody>
                  <a:tcPr marT="45723" marB="45723"/>
                </a:tc>
              </a:tr>
            </a:tbl>
          </a:graphicData>
        </a:graphic>
      </p:graphicFrame>
      <p:sp>
        <p:nvSpPr>
          <p:cNvPr id="32787" name="Rectangle 2"/>
          <p:cNvSpPr>
            <a:spLocks noChangeArrowheads="1"/>
          </p:cNvSpPr>
          <p:nvPr/>
        </p:nvSpPr>
        <p:spPr bwMode="auto">
          <a:xfrm>
            <a:off x="6303963" y="381000"/>
            <a:ext cx="4967287" cy="369888"/>
          </a:xfrm>
          <a:prstGeom prst="rect">
            <a:avLst/>
          </a:prstGeom>
          <a:noFill/>
          <a:ln w="9525">
            <a:noFill/>
            <a:miter lim="800000"/>
            <a:headEnd/>
            <a:tailEnd/>
          </a:ln>
        </p:spPr>
        <p:txBody>
          <a:bodyPr wrap="none">
            <a:spAutoFit/>
          </a:bodyPr>
          <a:lstStyle/>
          <a:p>
            <a:r>
              <a:rPr lang="ne-NP" b="1" u="sng">
                <a:latin typeface="Calibri" pitchFamily="34" charset="0"/>
                <a:cs typeface="Kalimati" pitchFamily="2"/>
              </a:rPr>
              <a:t>चालु आ</a:t>
            </a:r>
            <a:r>
              <a:rPr lang="en-GB" b="1" u="sng">
                <a:latin typeface="Calibri" pitchFamily="34" charset="0"/>
                <a:cs typeface="Kalimati" pitchFamily="2"/>
              </a:rPr>
              <a:t>.</a:t>
            </a:r>
            <a:r>
              <a:rPr lang="ne-NP" b="1" u="sng">
                <a:latin typeface="Calibri" pitchFamily="34" charset="0"/>
                <a:cs typeface="Kalimati" pitchFamily="2"/>
              </a:rPr>
              <a:t>व</a:t>
            </a:r>
            <a:r>
              <a:rPr lang="en-GB" b="1" u="sng">
                <a:latin typeface="Calibri" pitchFamily="34" charset="0"/>
                <a:cs typeface="Kalimati" pitchFamily="2"/>
              </a:rPr>
              <a:t>. </a:t>
            </a:r>
            <a:r>
              <a:rPr lang="ne-NP" b="1" u="sng">
                <a:latin typeface="Calibri" pitchFamily="34" charset="0"/>
                <a:cs typeface="Kalimati" pitchFamily="2"/>
              </a:rPr>
              <a:t>को कुल बजेटः रु १,२३,६६,३५,००० </a:t>
            </a:r>
            <a:endParaRPr lang="en-GB" b="1" u="sng">
              <a:latin typeface="Calibri" pitchFamily="34" charset="0"/>
              <a:cs typeface="Kalimati" pitchFamily="2"/>
            </a:endParaRPr>
          </a:p>
        </p:txBody>
      </p:sp>
      <p:sp>
        <p:nvSpPr>
          <p:cNvPr id="32788" name="TextBox 6"/>
          <p:cNvSpPr txBox="1">
            <a:spLocks noChangeArrowheads="1"/>
          </p:cNvSpPr>
          <p:nvPr/>
        </p:nvSpPr>
        <p:spPr bwMode="auto">
          <a:xfrm>
            <a:off x="2366963" y="44450"/>
            <a:ext cx="6840537" cy="523875"/>
          </a:xfrm>
          <a:prstGeom prst="rect">
            <a:avLst/>
          </a:prstGeom>
          <a:noFill/>
          <a:ln w="9525">
            <a:noFill/>
            <a:miter lim="800000"/>
            <a:headEnd/>
            <a:tailEnd/>
          </a:ln>
        </p:spPr>
        <p:txBody>
          <a:bodyPr>
            <a:spAutoFit/>
          </a:bodyPr>
          <a:lstStyle/>
          <a:p>
            <a:r>
              <a:rPr lang="ne-NP" sz="2800" b="1">
                <a:solidFill>
                  <a:srgbClr val="0000FF"/>
                </a:solidFill>
                <a:latin typeface="Calibri" pitchFamily="34" charset="0"/>
                <a:cs typeface="Kalimati" pitchFamily="2"/>
              </a:rPr>
              <a:t>भूकम्पबाट क्षतिग्रस्त संरचनाहरूको पुनर्निर्माण</a:t>
            </a:r>
            <a:endParaRPr lang="en-GB" sz="2800">
              <a:solidFill>
                <a:srgbClr val="0000FF"/>
              </a:solidFill>
              <a:latin typeface="Calibri" pitchFamily="34" charset="0"/>
            </a:endParaRPr>
          </a:p>
        </p:txBody>
      </p:sp>
      <p:pic>
        <p:nvPicPr>
          <p:cNvPr id="32789" name="Picture 1" descr="C:\Users\NEATDT024\Desktop\images.jpg"/>
          <p:cNvPicPr>
            <a:picLocks noChangeAspect="1" noChangeArrowheads="1"/>
          </p:cNvPicPr>
          <p:nvPr/>
        </p:nvPicPr>
        <p:blipFill>
          <a:blip r:embed="rId2"/>
          <a:srcRect/>
          <a:stretch>
            <a:fillRect/>
          </a:stretch>
        </p:blipFill>
        <p:spPr bwMode="auto">
          <a:xfrm>
            <a:off x="0" y="53975"/>
            <a:ext cx="1031875" cy="736600"/>
          </a:xfrm>
          <a:prstGeom prst="rect">
            <a:avLst/>
          </a:prstGeom>
          <a:noFill/>
          <a:ln w="9525">
            <a:noFill/>
            <a:miter lim="800000"/>
            <a:headEnd/>
            <a:tailEnd/>
          </a:ln>
        </p:spPr>
      </p:pic>
    </p:spTree>
  </p:cSld>
  <p:clrMapOvr>
    <a:masterClrMapping/>
  </p:clrMapOvr>
  <p:transition>
    <p:wip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nvPr>
        </p:nvGraphicFramePr>
        <p:xfrm>
          <a:off x="0" y="966788"/>
          <a:ext cx="12038107" cy="5882648"/>
        </p:xfrm>
        <a:graphic>
          <a:graphicData uri="http://schemas.openxmlformats.org/drawingml/2006/table">
            <a:tbl>
              <a:tblPr firstRow="1" bandRow="1">
                <a:tableStyleId>{5C22544A-7EE6-4342-B048-85BDC9FD1C3A}</a:tableStyleId>
              </a:tblPr>
              <a:tblGrid>
                <a:gridCol w="782745"/>
                <a:gridCol w="3554151"/>
                <a:gridCol w="2266946"/>
                <a:gridCol w="5434265"/>
              </a:tblGrid>
              <a:tr h="602682">
                <a:tc>
                  <a:txBody>
                    <a:bodyPr/>
                    <a:lstStyle/>
                    <a:p>
                      <a:pPr algn="ctr"/>
                      <a:r>
                        <a:rPr lang="ne-NP" sz="1800" dirty="0" smtClean="0">
                          <a:solidFill>
                            <a:schemeClr val="bg1"/>
                          </a:solidFill>
                          <a:cs typeface="Kalimati" pitchFamily="2"/>
                        </a:rPr>
                        <a:t>क्र</a:t>
                      </a:r>
                      <a:r>
                        <a:rPr lang="en-US" sz="1800" dirty="0" smtClean="0">
                          <a:solidFill>
                            <a:schemeClr val="bg1"/>
                          </a:solidFill>
                          <a:latin typeface="Preeti" pitchFamily="2" charset="0"/>
                          <a:cs typeface="Kalimati" pitchFamily="2"/>
                        </a:rPr>
                        <a:t>=</a:t>
                      </a:r>
                      <a:r>
                        <a:rPr lang="ne-NP" sz="1800" dirty="0" smtClean="0">
                          <a:solidFill>
                            <a:schemeClr val="bg1"/>
                          </a:solidFill>
                          <a:latin typeface="Preeti" pitchFamily="2" charset="0"/>
                          <a:cs typeface="Kalimati" pitchFamily="2"/>
                        </a:rPr>
                        <a:t>सं</a:t>
                      </a:r>
                      <a:r>
                        <a:rPr lang="en-US" sz="1800" dirty="0" smtClean="0">
                          <a:solidFill>
                            <a:schemeClr val="bg1"/>
                          </a:solidFill>
                          <a:latin typeface="Preeti" pitchFamily="2" charset="0"/>
                          <a:cs typeface="Kalimati" pitchFamily="2"/>
                        </a:rPr>
                        <a:t>=</a:t>
                      </a:r>
                      <a:r>
                        <a:rPr lang="ne-NP" sz="1800" dirty="0" smtClean="0">
                          <a:solidFill>
                            <a:schemeClr val="bg1"/>
                          </a:solidFill>
                          <a:cs typeface="Kalimati" pitchFamily="2"/>
                        </a:rPr>
                        <a:t> </a:t>
                      </a:r>
                      <a:endParaRPr lang="en-GB" sz="1800" dirty="0">
                        <a:solidFill>
                          <a:schemeClr val="bg1"/>
                        </a:solidFill>
                        <a:cs typeface="Kalimati" pitchFamily="2"/>
                      </a:endParaRPr>
                    </a:p>
                  </a:txBody>
                  <a:tcPr marT="45722" marB="45722"/>
                </a:tc>
                <a:tc>
                  <a:txBody>
                    <a:bodyPr/>
                    <a:lstStyle/>
                    <a:p>
                      <a:pPr algn="ctr"/>
                      <a:r>
                        <a:rPr lang="ne-NP" sz="1800" dirty="0" smtClean="0">
                          <a:solidFill>
                            <a:schemeClr val="bg1"/>
                          </a:solidFill>
                          <a:cs typeface="Kalimati" pitchFamily="2"/>
                        </a:rPr>
                        <a:t>विषय</a:t>
                      </a:r>
                      <a:endParaRPr lang="en-GB" sz="1800" dirty="0">
                        <a:solidFill>
                          <a:schemeClr val="bg1"/>
                        </a:solidFill>
                        <a:cs typeface="Kalimati" pitchFamily="2"/>
                      </a:endParaRPr>
                    </a:p>
                    <a:p>
                      <a:pPr algn="ctr"/>
                      <a:r>
                        <a:rPr lang="ne-NP" sz="1800" dirty="0" smtClean="0">
                          <a:solidFill>
                            <a:schemeClr val="bg1"/>
                          </a:solidFill>
                          <a:cs typeface="Kalimati" pitchFamily="2"/>
                        </a:rPr>
                        <a:t>मुख्य</a:t>
                      </a:r>
                      <a:r>
                        <a:rPr lang="ne-NP" sz="1800" baseline="0" dirty="0" smtClean="0">
                          <a:solidFill>
                            <a:schemeClr val="bg1"/>
                          </a:solidFill>
                          <a:cs typeface="Kalimati" pitchFamily="2"/>
                        </a:rPr>
                        <a:t> क्रियाकलाप</a:t>
                      </a:r>
                      <a:endParaRPr lang="en-GB" sz="1800" dirty="0">
                        <a:solidFill>
                          <a:schemeClr val="bg1"/>
                        </a:solidFill>
                        <a:cs typeface="Kalimati" pitchFamily="2"/>
                      </a:endParaRPr>
                    </a:p>
                  </a:txBody>
                  <a:tcPr marT="45722" marB="45722"/>
                </a:tc>
                <a:tc>
                  <a:txBody>
                    <a:bodyPr/>
                    <a:lstStyle/>
                    <a:p>
                      <a:pPr algn="ctr"/>
                      <a:r>
                        <a:rPr lang="ne-NP" sz="1800" dirty="0" smtClean="0">
                          <a:solidFill>
                            <a:schemeClr val="bg1"/>
                          </a:solidFill>
                          <a:cs typeface="Kalimati" pitchFamily="2"/>
                        </a:rPr>
                        <a:t>माइलस्टोन</a:t>
                      </a:r>
                      <a:endParaRPr lang="en-GB" sz="1800" dirty="0">
                        <a:solidFill>
                          <a:schemeClr val="bg1"/>
                        </a:solidFill>
                        <a:cs typeface="Kalimati" pitchFamily="2"/>
                      </a:endParaRPr>
                    </a:p>
                  </a:txBody>
                  <a:tcPr marT="45722" marB="45722"/>
                </a:tc>
                <a:tc>
                  <a:txBody>
                    <a:bodyPr/>
                    <a:lstStyle/>
                    <a:p>
                      <a:pPr algn="ctr"/>
                      <a:r>
                        <a:rPr lang="ne-NP" sz="1800" dirty="0" smtClean="0">
                          <a:solidFill>
                            <a:schemeClr val="bg1"/>
                          </a:solidFill>
                          <a:cs typeface="Kalimati" pitchFamily="2"/>
                        </a:rPr>
                        <a:t>प्रथम</a:t>
                      </a:r>
                      <a:r>
                        <a:rPr lang="ne-NP" sz="1800" baseline="0" dirty="0" smtClean="0">
                          <a:solidFill>
                            <a:schemeClr val="bg1"/>
                          </a:solidFill>
                          <a:cs typeface="Kalimati" pitchFamily="2"/>
                        </a:rPr>
                        <a:t> चौमासिकको प्रगति</a:t>
                      </a:r>
                      <a:endParaRPr lang="en-GB" sz="1800" dirty="0">
                        <a:solidFill>
                          <a:schemeClr val="bg1"/>
                        </a:solidFill>
                        <a:cs typeface="Kalimati" pitchFamily="2"/>
                      </a:endParaRPr>
                    </a:p>
                  </a:txBody>
                  <a:tcPr marT="45722" marB="45722"/>
                </a:tc>
              </a:tr>
              <a:tr h="5108421">
                <a:tc>
                  <a:txBody>
                    <a:bodyPr/>
                    <a:lstStyle/>
                    <a:p>
                      <a:pPr marL="514350" indent="-514350">
                        <a:buFont typeface="+mj-lt"/>
                        <a:buNone/>
                      </a:pPr>
                      <a:r>
                        <a:rPr lang="ne-NP" sz="1400" dirty="0" smtClean="0">
                          <a:solidFill>
                            <a:schemeClr val="tx1"/>
                          </a:solidFill>
                          <a:cs typeface="Kalimati" pitchFamily="2"/>
                        </a:rPr>
                        <a:t>१</a:t>
                      </a:r>
                      <a:r>
                        <a:rPr lang="en-GB" sz="1400" dirty="0" smtClean="0">
                          <a:solidFill>
                            <a:schemeClr val="tx1"/>
                          </a:solidFill>
                          <a:cs typeface="Kalimati" pitchFamily="2"/>
                        </a:rPr>
                        <a:t>.</a:t>
                      </a:r>
                      <a:endParaRPr lang="en-GB" sz="1400" dirty="0">
                        <a:solidFill>
                          <a:schemeClr val="tx1"/>
                        </a:solidFill>
                        <a:cs typeface="Kalimati" pitchFamily="2"/>
                      </a:endParaRPr>
                    </a:p>
                  </a:txBody>
                  <a:tcPr marT="45722" marB="45722"/>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e-NP" sz="1800" b="0" kern="1200" dirty="0" smtClean="0">
                          <a:solidFill>
                            <a:schemeClr val="dk1"/>
                          </a:solidFill>
                          <a:latin typeface="+mn-lt"/>
                          <a:ea typeface="+mn-ea"/>
                          <a:cs typeface="Kalimati" pitchFamily="2"/>
                        </a:rPr>
                        <a:t>भूकम्पबाट क्षतिग्रस्त विभिन्न</a:t>
                      </a:r>
                      <a:r>
                        <a:rPr lang="ne-NP" sz="1800" b="0" kern="1200" baseline="0" dirty="0" smtClean="0">
                          <a:solidFill>
                            <a:schemeClr val="dk1"/>
                          </a:solidFill>
                          <a:latin typeface="+mn-lt"/>
                          <a:ea typeface="+mn-ea"/>
                          <a:cs typeface="Kalimati" pitchFamily="2"/>
                        </a:rPr>
                        <a:t> भौतिक संरचनाहरू पुनर्निर्माण गर्नेः-</a:t>
                      </a:r>
                      <a:r>
                        <a:rPr lang="en-GB" sz="1800" b="1" kern="1200" baseline="0" dirty="0" smtClean="0">
                          <a:solidFill>
                            <a:schemeClr val="dk1"/>
                          </a:solidFill>
                          <a:latin typeface="+mn-lt"/>
                          <a:ea typeface="+mn-ea"/>
                          <a:cs typeface="Kalimati" pitchFamily="2"/>
                        </a:rPr>
                        <a:t> </a:t>
                      </a:r>
                      <a:r>
                        <a:rPr lang="ne-NP" sz="1800" b="1" kern="1200" baseline="0" dirty="0" smtClean="0">
                          <a:solidFill>
                            <a:schemeClr val="dk1"/>
                          </a:solidFill>
                          <a:latin typeface="+mn-lt"/>
                          <a:ea typeface="+mn-ea"/>
                          <a:cs typeface="Kalimati" pitchFamily="2"/>
                        </a:rPr>
                        <a:t> </a:t>
                      </a:r>
                    </a:p>
                    <a:p>
                      <a:pPr marL="0" marR="0" indent="0" algn="l" defTabSz="914400" rtl="0" eaLnBrk="1" fontAlgn="auto" latinLnBrk="0" hangingPunct="1">
                        <a:lnSpc>
                          <a:spcPct val="100000"/>
                        </a:lnSpc>
                        <a:spcBef>
                          <a:spcPts val="0"/>
                        </a:spcBef>
                        <a:spcAft>
                          <a:spcPts val="0"/>
                        </a:spcAft>
                        <a:buClrTx/>
                        <a:buSzTx/>
                        <a:buFontTx/>
                        <a:buNone/>
                        <a:tabLst/>
                        <a:defRPr/>
                      </a:pPr>
                      <a:r>
                        <a:rPr lang="ne-NP" sz="1800" b="1" kern="1200" baseline="0" dirty="0" smtClean="0">
                          <a:solidFill>
                            <a:schemeClr val="dk1"/>
                          </a:solidFill>
                          <a:latin typeface="+mn-lt"/>
                          <a:ea typeface="+mn-ea"/>
                          <a:cs typeface="Kalimati" pitchFamily="2"/>
                        </a:rPr>
                        <a:t>            </a:t>
                      </a:r>
                      <a:endParaRPr lang="ne-NP" sz="1800" kern="1200" dirty="0" smtClean="0">
                        <a:solidFill>
                          <a:schemeClr val="dk1"/>
                        </a:solidFill>
                        <a:latin typeface="+mn-lt"/>
                        <a:ea typeface="+mn-ea"/>
                        <a:cs typeface="Kalimati" pitchFamily="2"/>
                      </a:endParaRPr>
                    </a:p>
                    <a:p>
                      <a:pPr lvl="0"/>
                      <a:r>
                        <a:rPr lang="en-GB" sz="1800" kern="1200" dirty="0" smtClean="0">
                          <a:solidFill>
                            <a:srgbClr val="0000FF"/>
                          </a:solidFill>
                          <a:latin typeface="+mn-lt"/>
                          <a:ea typeface="+mn-ea"/>
                          <a:cs typeface="Kalimati" pitchFamily="2"/>
                        </a:rPr>
                        <a:t>(</a:t>
                      </a:r>
                      <a:r>
                        <a:rPr lang="ne-NP" sz="1800" kern="1200" dirty="0" smtClean="0">
                          <a:solidFill>
                            <a:srgbClr val="0000FF"/>
                          </a:solidFill>
                          <a:latin typeface="+mn-lt"/>
                          <a:ea typeface="+mn-ea"/>
                          <a:cs typeface="Kalimati" pitchFamily="2"/>
                        </a:rPr>
                        <a:t>ख</a:t>
                      </a:r>
                      <a:r>
                        <a:rPr lang="en-GB" sz="1800" kern="1200" dirty="0" smtClean="0">
                          <a:solidFill>
                            <a:srgbClr val="0000FF"/>
                          </a:solidFill>
                          <a:latin typeface="+mn-lt"/>
                          <a:ea typeface="+mn-ea"/>
                          <a:cs typeface="Kalimati" pitchFamily="2"/>
                        </a:rPr>
                        <a:t>)</a:t>
                      </a:r>
                      <a:r>
                        <a:rPr lang="ne-NP" sz="1800" kern="1200" dirty="0" smtClean="0">
                          <a:solidFill>
                            <a:srgbClr val="0000FF"/>
                          </a:solidFill>
                          <a:latin typeface="+mn-lt"/>
                          <a:ea typeface="+mn-ea"/>
                          <a:cs typeface="Kalimati" pitchFamily="2"/>
                        </a:rPr>
                        <a:t> सैनिक प्रहरी गण</a:t>
                      </a:r>
                      <a:r>
                        <a:rPr lang="en-US" sz="1800" kern="1200" dirty="0" smtClean="0">
                          <a:solidFill>
                            <a:srgbClr val="0000FF"/>
                          </a:solidFill>
                          <a:latin typeface="+mn-lt"/>
                          <a:ea typeface="+mn-ea"/>
                          <a:cs typeface="Kalimati" pitchFamily="2"/>
                        </a:rPr>
                        <a:t>,</a:t>
                      </a:r>
                      <a:r>
                        <a:rPr lang="ne-NP" sz="1800" kern="1200" dirty="0" smtClean="0">
                          <a:solidFill>
                            <a:srgbClr val="0000FF"/>
                          </a:solidFill>
                          <a:latin typeface="+mn-lt"/>
                          <a:ea typeface="+mn-ea"/>
                          <a:cs typeface="Kalimati" pitchFamily="2"/>
                        </a:rPr>
                        <a:t> भद्रकाली </a:t>
                      </a:r>
                    </a:p>
                    <a:p>
                      <a:pPr marL="0" marR="0" lvl="0" indent="0" algn="l" defTabSz="914400" rtl="0" eaLnBrk="1" fontAlgn="auto" latinLnBrk="0" hangingPunct="1">
                        <a:lnSpc>
                          <a:spcPct val="100000"/>
                        </a:lnSpc>
                        <a:spcBef>
                          <a:spcPts val="0"/>
                        </a:spcBef>
                        <a:spcAft>
                          <a:spcPts val="0"/>
                        </a:spcAft>
                        <a:buClrTx/>
                        <a:buSzTx/>
                        <a:buFontTx/>
                        <a:buNone/>
                        <a:tabLst/>
                        <a:defRPr/>
                      </a:pPr>
                      <a:r>
                        <a:rPr lang="ne-NP" sz="1800" kern="1200" baseline="0" dirty="0" smtClean="0">
                          <a:solidFill>
                            <a:srgbClr val="0000FF"/>
                          </a:solidFill>
                          <a:latin typeface="+mn-lt"/>
                          <a:ea typeface="+mn-ea"/>
                          <a:cs typeface="Kalimati" pitchFamily="2"/>
                        </a:rPr>
                        <a:t>बजेटः </a:t>
                      </a:r>
                      <a:r>
                        <a:rPr lang="ne-NP" sz="1800" kern="1200" dirty="0" smtClean="0">
                          <a:solidFill>
                            <a:srgbClr val="0000FF"/>
                          </a:solidFill>
                          <a:latin typeface="+mn-lt"/>
                          <a:ea typeface="+mn-ea"/>
                          <a:cs typeface="Kalimati" pitchFamily="2"/>
                        </a:rPr>
                        <a:t>४</a:t>
                      </a:r>
                      <a:r>
                        <a:rPr lang="en-US" sz="1800" kern="1200" dirty="0" smtClean="0">
                          <a:solidFill>
                            <a:srgbClr val="0000FF"/>
                          </a:solidFill>
                          <a:latin typeface="+mn-lt"/>
                          <a:ea typeface="+mn-ea"/>
                          <a:cs typeface="Kalimati" pitchFamily="2"/>
                        </a:rPr>
                        <a:t>,</a:t>
                      </a:r>
                      <a:r>
                        <a:rPr lang="ne-NP" sz="1800" kern="1200" dirty="0" smtClean="0">
                          <a:solidFill>
                            <a:srgbClr val="0000FF"/>
                          </a:solidFill>
                          <a:latin typeface="+mn-lt"/>
                          <a:ea typeface="+mn-ea"/>
                          <a:cs typeface="Kalimati" pitchFamily="2"/>
                        </a:rPr>
                        <a:t>०५</a:t>
                      </a:r>
                      <a:r>
                        <a:rPr lang="en-US" sz="1800" kern="1200" dirty="0" smtClean="0">
                          <a:solidFill>
                            <a:srgbClr val="0000FF"/>
                          </a:solidFill>
                          <a:latin typeface="+mn-lt"/>
                          <a:ea typeface="+mn-ea"/>
                          <a:cs typeface="Kalimati" pitchFamily="2"/>
                        </a:rPr>
                        <a:t>,</a:t>
                      </a:r>
                      <a:r>
                        <a:rPr lang="ne-NP" sz="1800" kern="1200" dirty="0" smtClean="0">
                          <a:solidFill>
                            <a:srgbClr val="0000FF"/>
                          </a:solidFill>
                          <a:latin typeface="+mn-lt"/>
                          <a:ea typeface="+mn-ea"/>
                          <a:cs typeface="Kalimati" pitchFamily="2"/>
                        </a:rPr>
                        <a:t>६१</a:t>
                      </a:r>
                      <a:r>
                        <a:rPr lang="en-US" sz="1800" kern="1200" dirty="0" smtClean="0">
                          <a:solidFill>
                            <a:srgbClr val="0000FF"/>
                          </a:solidFill>
                          <a:latin typeface="+mn-lt"/>
                          <a:ea typeface="+mn-ea"/>
                          <a:cs typeface="Kalimati" pitchFamily="2"/>
                        </a:rPr>
                        <a:t>,</a:t>
                      </a:r>
                      <a:r>
                        <a:rPr lang="ne-NP" sz="1800" kern="1200" dirty="0" smtClean="0">
                          <a:solidFill>
                            <a:srgbClr val="0000FF"/>
                          </a:solidFill>
                          <a:latin typeface="+mn-lt"/>
                          <a:ea typeface="+mn-ea"/>
                          <a:cs typeface="Kalimati" pitchFamily="2"/>
                        </a:rPr>
                        <a:t>०००।-</a:t>
                      </a:r>
                    </a:p>
                    <a:p>
                      <a:pPr marL="0" marR="0" lvl="0" indent="0" algn="l" defTabSz="914400" rtl="0" eaLnBrk="1" fontAlgn="auto" latinLnBrk="0" hangingPunct="1">
                        <a:lnSpc>
                          <a:spcPct val="100000"/>
                        </a:lnSpc>
                        <a:spcBef>
                          <a:spcPts val="0"/>
                        </a:spcBef>
                        <a:spcAft>
                          <a:spcPts val="0"/>
                        </a:spcAft>
                        <a:buClrTx/>
                        <a:buSzTx/>
                        <a:buFontTx/>
                        <a:buNone/>
                        <a:tabLst/>
                        <a:defRPr/>
                      </a:pPr>
                      <a:endParaRPr lang="ne-NP" sz="1800" kern="1200" dirty="0" smtClean="0">
                        <a:solidFill>
                          <a:srgbClr val="FF0000"/>
                        </a:solidFill>
                        <a:latin typeface="+mn-lt"/>
                        <a:ea typeface="+mn-ea"/>
                        <a:cs typeface="Kalimati" pitchFamily="2"/>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ne-NP" sz="1800" kern="1200" dirty="0" smtClean="0">
                        <a:solidFill>
                          <a:srgbClr val="FF0000"/>
                        </a:solidFill>
                        <a:latin typeface="+mn-lt"/>
                        <a:ea typeface="+mn-ea"/>
                        <a:cs typeface="Kalimati" pitchFamily="2"/>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200" dirty="0" smtClean="0">
                          <a:solidFill>
                            <a:schemeClr val="tx1"/>
                          </a:solidFill>
                          <a:latin typeface="+mn-lt"/>
                          <a:ea typeface="+mn-ea"/>
                          <a:cs typeface="Kalimati" pitchFamily="2"/>
                        </a:rPr>
                        <a:t>(</a:t>
                      </a:r>
                      <a:r>
                        <a:rPr lang="ne-NP" sz="1800" kern="1200" dirty="0" smtClean="0">
                          <a:solidFill>
                            <a:schemeClr val="tx1"/>
                          </a:solidFill>
                          <a:latin typeface="+mn-lt"/>
                          <a:ea typeface="+mn-ea"/>
                          <a:cs typeface="Kalimati" pitchFamily="2"/>
                        </a:rPr>
                        <a:t>ग</a:t>
                      </a:r>
                      <a:r>
                        <a:rPr lang="en-GB" sz="1800" kern="1200" dirty="0" smtClean="0">
                          <a:solidFill>
                            <a:schemeClr val="tx1"/>
                          </a:solidFill>
                          <a:latin typeface="+mn-lt"/>
                          <a:ea typeface="+mn-ea"/>
                          <a:cs typeface="Kalimati" pitchFamily="2"/>
                        </a:rPr>
                        <a:t>)</a:t>
                      </a:r>
                      <a:r>
                        <a:rPr lang="ne-NP" sz="1800" kern="1200" dirty="0" smtClean="0">
                          <a:solidFill>
                            <a:schemeClr val="tx1"/>
                          </a:solidFill>
                          <a:latin typeface="+mn-lt"/>
                          <a:ea typeface="+mn-ea"/>
                          <a:cs typeface="Kalimati" pitchFamily="2"/>
                        </a:rPr>
                        <a:t> गणेशदल गण</a:t>
                      </a:r>
                      <a:r>
                        <a:rPr lang="en-US" sz="1800" kern="1200" dirty="0" smtClean="0">
                          <a:solidFill>
                            <a:schemeClr val="tx1"/>
                          </a:solidFill>
                          <a:latin typeface="+mn-lt"/>
                          <a:ea typeface="+mn-ea"/>
                          <a:cs typeface="Kalimati" pitchFamily="2"/>
                        </a:rPr>
                        <a:t>,</a:t>
                      </a:r>
                      <a:r>
                        <a:rPr lang="ne-NP" sz="1800" kern="1200" dirty="0" smtClean="0">
                          <a:solidFill>
                            <a:schemeClr val="tx1"/>
                          </a:solidFill>
                          <a:latin typeface="+mn-lt"/>
                          <a:ea typeface="+mn-ea"/>
                          <a:cs typeface="Kalimati" pitchFamily="2"/>
                        </a:rPr>
                        <a:t> तोपखाना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200" baseline="0" dirty="0" smtClean="0">
                          <a:solidFill>
                            <a:schemeClr val="tx1"/>
                          </a:solidFill>
                          <a:latin typeface="+mn-lt"/>
                          <a:ea typeface="+mn-ea"/>
                          <a:cs typeface="Kalimati" pitchFamily="2"/>
                        </a:rPr>
                        <a:t>  </a:t>
                      </a:r>
                      <a:r>
                        <a:rPr lang="ne-NP" sz="1800" kern="1200" baseline="0" dirty="0" smtClean="0">
                          <a:solidFill>
                            <a:schemeClr val="tx1"/>
                          </a:solidFill>
                          <a:latin typeface="+mn-lt"/>
                          <a:ea typeface="+mn-ea"/>
                          <a:cs typeface="Kalimati" pitchFamily="2"/>
                        </a:rPr>
                        <a:t>बजेटः </a:t>
                      </a:r>
                      <a:r>
                        <a:rPr lang="ne-NP" sz="1800" kern="1200" dirty="0" smtClean="0">
                          <a:solidFill>
                            <a:schemeClr val="tx1"/>
                          </a:solidFill>
                          <a:latin typeface="+mn-lt"/>
                          <a:ea typeface="+mn-ea"/>
                          <a:cs typeface="Kalimati" pitchFamily="2"/>
                        </a:rPr>
                        <a:t>१९</a:t>
                      </a:r>
                      <a:r>
                        <a:rPr lang="en-US" sz="1800" kern="1200" dirty="0" smtClean="0">
                          <a:solidFill>
                            <a:schemeClr val="tx1"/>
                          </a:solidFill>
                          <a:latin typeface="+mn-lt"/>
                          <a:ea typeface="+mn-ea"/>
                          <a:cs typeface="Kalimati" pitchFamily="2"/>
                        </a:rPr>
                        <a:t>,</a:t>
                      </a:r>
                      <a:r>
                        <a:rPr lang="ne-NP" sz="1800" kern="1200" dirty="0" smtClean="0">
                          <a:solidFill>
                            <a:schemeClr val="tx1"/>
                          </a:solidFill>
                          <a:latin typeface="+mn-lt"/>
                          <a:ea typeface="+mn-ea"/>
                          <a:cs typeface="Kalimati" pitchFamily="2"/>
                        </a:rPr>
                        <a:t>७६</a:t>
                      </a:r>
                      <a:r>
                        <a:rPr lang="en-US" sz="1800" kern="1200" dirty="0" smtClean="0">
                          <a:solidFill>
                            <a:schemeClr val="tx1"/>
                          </a:solidFill>
                          <a:latin typeface="+mn-lt"/>
                          <a:ea typeface="+mn-ea"/>
                          <a:cs typeface="Kalimati" pitchFamily="2"/>
                        </a:rPr>
                        <a:t>,</a:t>
                      </a:r>
                      <a:r>
                        <a:rPr lang="ne-NP" sz="1800" kern="1200" dirty="0" smtClean="0">
                          <a:solidFill>
                            <a:schemeClr val="tx1"/>
                          </a:solidFill>
                          <a:latin typeface="+mn-lt"/>
                          <a:ea typeface="+mn-ea"/>
                          <a:cs typeface="Kalimati" pitchFamily="2"/>
                        </a:rPr>
                        <a:t>००</a:t>
                      </a:r>
                      <a:r>
                        <a:rPr lang="en-US" sz="1800" kern="1200" dirty="0" smtClean="0">
                          <a:solidFill>
                            <a:schemeClr val="tx1"/>
                          </a:solidFill>
                          <a:latin typeface="+mn-lt"/>
                          <a:ea typeface="+mn-ea"/>
                          <a:cs typeface="Kalimati" pitchFamily="2"/>
                        </a:rPr>
                        <a:t>,</a:t>
                      </a:r>
                      <a:r>
                        <a:rPr lang="ne-NP" sz="1800" kern="1200" dirty="0" smtClean="0">
                          <a:solidFill>
                            <a:schemeClr val="tx1"/>
                          </a:solidFill>
                          <a:latin typeface="+mn-lt"/>
                          <a:ea typeface="+mn-ea"/>
                          <a:cs typeface="Kalimati" pitchFamily="2"/>
                        </a:rPr>
                        <a:t>०००।-</a:t>
                      </a:r>
                      <a:endParaRPr lang="en-GB" sz="1800" b="0" kern="1200" dirty="0" smtClean="0">
                        <a:solidFill>
                          <a:schemeClr val="tx1"/>
                        </a:solidFill>
                        <a:latin typeface="+mn-lt"/>
                        <a:ea typeface="Kalimati" pitchFamily="2"/>
                        <a:cs typeface="Kalimati" pitchFamily="2"/>
                      </a:endParaRPr>
                    </a:p>
                    <a:p>
                      <a:pPr lvl="0"/>
                      <a:endParaRPr lang="ne-NP" sz="1800" kern="1200" dirty="0" smtClean="0">
                        <a:solidFill>
                          <a:schemeClr val="dk1"/>
                        </a:solidFill>
                        <a:latin typeface="+mn-lt"/>
                        <a:ea typeface="+mn-ea"/>
                        <a:cs typeface="Kalimati" pitchFamily="2"/>
                      </a:endParaRPr>
                    </a:p>
                    <a:p>
                      <a:pPr lvl="0"/>
                      <a:endParaRPr lang="ne-NP" sz="1800" kern="1200" dirty="0" smtClean="0">
                        <a:solidFill>
                          <a:schemeClr val="dk1"/>
                        </a:solidFill>
                        <a:latin typeface="+mn-lt"/>
                        <a:ea typeface="+mn-ea"/>
                        <a:cs typeface="Kalimati" pitchFamily="2"/>
                      </a:endParaRPr>
                    </a:p>
                    <a:p>
                      <a:pPr lvl="0"/>
                      <a:endParaRPr lang="ne-NP" sz="800" kern="1200" dirty="0" smtClean="0">
                        <a:solidFill>
                          <a:schemeClr val="dk1"/>
                        </a:solidFill>
                        <a:latin typeface="+mn-lt"/>
                        <a:ea typeface="+mn-ea"/>
                        <a:cs typeface="Kalimati" pitchFamily="2"/>
                      </a:endParaRPr>
                    </a:p>
                    <a:p>
                      <a:pPr lvl="0"/>
                      <a:r>
                        <a:rPr lang="en-GB" sz="1800" kern="1200" dirty="0" smtClean="0">
                          <a:solidFill>
                            <a:srgbClr val="0000FF"/>
                          </a:solidFill>
                          <a:latin typeface="+mn-lt"/>
                          <a:ea typeface="+mn-ea"/>
                          <a:cs typeface="Kalimati" pitchFamily="2"/>
                        </a:rPr>
                        <a:t>(</a:t>
                      </a:r>
                      <a:r>
                        <a:rPr lang="ne-NP" sz="1800" kern="1200" dirty="0" smtClean="0">
                          <a:solidFill>
                            <a:srgbClr val="0000FF"/>
                          </a:solidFill>
                          <a:latin typeface="+mn-lt"/>
                          <a:ea typeface="+mn-ea"/>
                          <a:cs typeface="Kalimati" pitchFamily="2"/>
                        </a:rPr>
                        <a:t>घ</a:t>
                      </a:r>
                      <a:r>
                        <a:rPr lang="en-GB" sz="1800" kern="1200" dirty="0" smtClean="0">
                          <a:solidFill>
                            <a:srgbClr val="0000FF"/>
                          </a:solidFill>
                          <a:latin typeface="+mn-lt"/>
                          <a:ea typeface="+mn-ea"/>
                          <a:cs typeface="Kalimati" pitchFamily="2"/>
                        </a:rPr>
                        <a:t>)</a:t>
                      </a:r>
                      <a:r>
                        <a:rPr lang="ne-NP" sz="1800" kern="1200" dirty="0" smtClean="0">
                          <a:solidFill>
                            <a:srgbClr val="0000FF"/>
                          </a:solidFill>
                          <a:latin typeface="+mn-lt"/>
                          <a:ea typeface="+mn-ea"/>
                          <a:cs typeface="Kalimati" pitchFamily="2"/>
                        </a:rPr>
                        <a:t> लक्ष्मीनिवास</a:t>
                      </a:r>
                      <a:r>
                        <a:rPr lang="en-US" sz="1800" kern="1200" dirty="0" smtClean="0">
                          <a:solidFill>
                            <a:srgbClr val="0000FF"/>
                          </a:solidFill>
                          <a:latin typeface="+mn-lt"/>
                          <a:ea typeface="+mn-ea"/>
                          <a:cs typeface="Kalimati" pitchFamily="2"/>
                        </a:rPr>
                        <a:t>,</a:t>
                      </a:r>
                      <a:r>
                        <a:rPr lang="ne-NP" sz="1800" kern="1200" dirty="0" smtClean="0">
                          <a:solidFill>
                            <a:srgbClr val="0000FF"/>
                          </a:solidFill>
                          <a:latin typeface="+mn-lt"/>
                          <a:ea typeface="+mn-ea"/>
                          <a:cs typeface="Kalimati" pitchFamily="2"/>
                        </a:rPr>
                        <a:t> महाराजगन्ज </a:t>
                      </a:r>
                    </a:p>
                    <a:p>
                      <a:pPr lvl="0"/>
                      <a:r>
                        <a:rPr lang="ne-NP" sz="1800" kern="1200" baseline="0" dirty="0" smtClean="0">
                          <a:solidFill>
                            <a:srgbClr val="0000FF"/>
                          </a:solidFill>
                          <a:latin typeface="+mn-lt"/>
                          <a:ea typeface="+mn-ea"/>
                          <a:cs typeface="Kalimati" pitchFamily="2"/>
                        </a:rPr>
                        <a:t>बजेटः ३२</a:t>
                      </a:r>
                      <a:r>
                        <a:rPr lang="en-US" sz="1800" kern="1200" dirty="0" smtClean="0">
                          <a:solidFill>
                            <a:srgbClr val="0000FF"/>
                          </a:solidFill>
                          <a:latin typeface="+mn-lt"/>
                          <a:ea typeface="+mn-ea"/>
                          <a:cs typeface="Kalimati" pitchFamily="2"/>
                        </a:rPr>
                        <a:t>,</a:t>
                      </a:r>
                      <a:r>
                        <a:rPr lang="ne-NP" sz="1800" kern="1200" dirty="0" smtClean="0">
                          <a:solidFill>
                            <a:srgbClr val="0000FF"/>
                          </a:solidFill>
                          <a:latin typeface="+mn-lt"/>
                          <a:ea typeface="+mn-ea"/>
                          <a:cs typeface="Kalimati" pitchFamily="2"/>
                        </a:rPr>
                        <a:t>५५</a:t>
                      </a:r>
                      <a:r>
                        <a:rPr lang="en-US" sz="1800" kern="1200" dirty="0" smtClean="0">
                          <a:solidFill>
                            <a:srgbClr val="0000FF"/>
                          </a:solidFill>
                          <a:latin typeface="+mn-lt"/>
                          <a:ea typeface="+mn-ea"/>
                          <a:cs typeface="Kalimati" pitchFamily="2"/>
                        </a:rPr>
                        <a:t>,</a:t>
                      </a:r>
                      <a:r>
                        <a:rPr lang="ne-NP" sz="1800" kern="1200" dirty="0" smtClean="0">
                          <a:solidFill>
                            <a:srgbClr val="0000FF"/>
                          </a:solidFill>
                          <a:latin typeface="+mn-lt"/>
                          <a:ea typeface="+mn-ea"/>
                          <a:cs typeface="Kalimati" pitchFamily="2"/>
                        </a:rPr>
                        <a:t>९९</a:t>
                      </a:r>
                      <a:r>
                        <a:rPr lang="en-US" sz="1800" kern="1200" dirty="0" smtClean="0">
                          <a:solidFill>
                            <a:srgbClr val="0000FF"/>
                          </a:solidFill>
                          <a:latin typeface="+mn-lt"/>
                          <a:ea typeface="+mn-ea"/>
                          <a:cs typeface="Kalimati" pitchFamily="2"/>
                        </a:rPr>
                        <a:t>,</a:t>
                      </a:r>
                      <a:r>
                        <a:rPr lang="ne-NP" sz="1800" kern="1200" dirty="0" smtClean="0">
                          <a:solidFill>
                            <a:srgbClr val="0000FF"/>
                          </a:solidFill>
                          <a:latin typeface="+mn-lt"/>
                          <a:ea typeface="+mn-ea"/>
                          <a:cs typeface="Kalimati" pitchFamily="2"/>
                        </a:rPr>
                        <a:t>०००।-</a:t>
                      </a:r>
                    </a:p>
                    <a:p>
                      <a:pPr lvl="0"/>
                      <a:endParaRPr lang="ne-NP" sz="1800" kern="1200" dirty="0" smtClean="0">
                        <a:solidFill>
                          <a:schemeClr val="dk1"/>
                        </a:solidFill>
                        <a:latin typeface="+mn-lt"/>
                        <a:ea typeface="+mn-ea"/>
                        <a:cs typeface="Kalimati" pitchFamily="2"/>
                      </a:endParaRPr>
                    </a:p>
                    <a:p>
                      <a:pPr lvl="0"/>
                      <a:endParaRPr lang="ne-NP" sz="500" kern="1200" dirty="0" smtClean="0">
                        <a:solidFill>
                          <a:schemeClr val="dk1"/>
                        </a:solidFill>
                        <a:latin typeface="+mn-lt"/>
                        <a:ea typeface="+mn-ea"/>
                        <a:cs typeface="Kalimati" pitchFamily="2"/>
                      </a:endParaRPr>
                    </a:p>
                    <a:p>
                      <a:pPr lvl="0"/>
                      <a:endParaRPr lang="ne-NP" sz="1800" kern="1200" dirty="0" smtClean="0">
                        <a:solidFill>
                          <a:schemeClr val="dk1"/>
                        </a:solidFill>
                        <a:latin typeface="+mn-lt"/>
                        <a:ea typeface="+mn-ea"/>
                        <a:cs typeface="Kalimati" pitchFamily="2"/>
                      </a:endParaRPr>
                    </a:p>
                    <a:p>
                      <a:pPr lvl="0"/>
                      <a:r>
                        <a:rPr lang="en-GB" sz="1800" kern="1200" dirty="0" smtClean="0">
                          <a:solidFill>
                            <a:schemeClr val="tx1"/>
                          </a:solidFill>
                          <a:latin typeface="+mn-lt"/>
                          <a:ea typeface="+mn-ea"/>
                          <a:cs typeface="Kalimati" pitchFamily="2"/>
                        </a:rPr>
                        <a:t>(</a:t>
                      </a:r>
                      <a:r>
                        <a:rPr lang="ne-NP" sz="1800" kern="1200" dirty="0" smtClean="0">
                          <a:solidFill>
                            <a:schemeClr val="tx1"/>
                          </a:solidFill>
                          <a:latin typeface="+mn-lt"/>
                          <a:ea typeface="+mn-ea"/>
                          <a:cs typeface="Kalimati" pitchFamily="2"/>
                        </a:rPr>
                        <a:t>ङ</a:t>
                      </a:r>
                      <a:r>
                        <a:rPr lang="en-GB" sz="1800" kern="1200" dirty="0" smtClean="0">
                          <a:solidFill>
                            <a:schemeClr val="tx1"/>
                          </a:solidFill>
                          <a:latin typeface="+mn-lt"/>
                          <a:ea typeface="+mn-ea"/>
                          <a:cs typeface="Kalimati" pitchFamily="2"/>
                        </a:rPr>
                        <a:t>)</a:t>
                      </a:r>
                      <a:r>
                        <a:rPr lang="ne-NP" sz="1800" kern="1200" dirty="0" smtClean="0">
                          <a:solidFill>
                            <a:schemeClr val="tx1"/>
                          </a:solidFill>
                          <a:latin typeface="+mn-lt"/>
                          <a:ea typeface="+mn-ea"/>
                          <a:cs typeface="Kalimati" pitchFamily="2"/>
                        </a:rPr>
                        <a:t> वीरेन्द्र अस्पताल</a:t>
                      </a:r>
                      <a:r>
                        <a:rPr lang="en-US" sz="1800" kern="1200" dirty="0" smtClean="0">
                          <a:solidFill>
                            <a:schemeClr val="tx1"/>
                          </a:solidFill>
                          <a:latin typeface="+mn-lt"/>
                          <a:ea typeface="+mn-ea"/>
                          <a:cs typeface="Kalimati" pitchFamily="2"/>
                        </a:rPr>
                        <a:t>,</a:t>
                      </a:r>
                      <a:r>
                        <a:rPr lang="ne-NP" sz="1800" kern="1200" dirty="0" smtClean="0">
                          <a:solidFill>
                            <a:schemeClr val="tx1"/>
                          </a:solidFill>
                          <a:latin typeface="+mn-lt"/>
                          <a:ea typeface="+mn-ea"/>
                          <a:cs typeface="Kalimati" pitchFamily="2"/>
                        </a:rPr>
                        <a:t> छाउनी </a:t>
                      </a:r>
                    </a:p>
                    <a:p>
                      <a:pPr lvl="0"/>
                      <a:r>
                        <a:rPr lang="ne-NP" sz="1800" kern="1200" baseline="0" dirty="0" smtClean="0">
                          <a:solidFill>
                            <a:schemeClr val="tx1"/>
                          </a:solidFill>
                          <a:latin typeface="+mn-lt"/>
                          <a:ea typeface="+mn-ea"/>
                          <a:cs typeface="Kalimati" pitchFamily="2"/>
                        </a:rPr>
                        <a:t>बजेटः </a:t>
                      </a:r>
                      <a:r>
                        <a:rPr lang="ne-NP" sz="1800" kern="1200" dirty="0" smtClean="0">
                          <a:solidFill>
                            <a:schemeClr val="tx1"/>
                          </a:solidFill>
                          <a:latin typeface="+mn-lt"/>
                          <a:ea typeface="+mn-ea"/>
                          <a:cs typeface="Kalimati" pitchFamily="2"/>
                        </a:rPr>
                        <a:t>१६</a:t>
                      </a:r>
                      <a:r>
                        <a:rPr lang="en-US" sz="1800" kern="1200" dirty="0" smtClean="0">
                          <a:solidFill>
                            <a:schemeClr val="tx1"/>
                          </a:solidFill>
                          <a:latin typeface="+mn-lt"/>
                          <a:ea typeface="+mn-ea"/>
                          <a:cs typeface="Kalimati" pitchFamily="2"/>
                        </a:rPr>
                        <a:t>,</a:t>
                      </a:r>
                      <a:r>
                        <a:rPr lang="ne-NP" sz="1800" kern="1200" dirty="0" smtClean="0">
                          <a:solidFill>
                            <a:schemeClr val="tx1"/>
                          </a:solidFill>
                          <a:latin typeface="+mn-lt"/>
                          <a:ea typeface="+mn-ea"/>
                          <a:cs typeface="Kalimati" pitchFamily="2"/>
                        </a:rPr>
                        <a:t>७९</a:t>
                      </a:r>
                      <a:r>
                        <a:rPr lang="en-US" sz="1800" kern="1200" dirty="0" smtClean="0">
                          <a:solidFill>
                            <a:schemeClr val="tx1"/>
                          </a:solidFill>
                          <a:latin typeface="+mn-lt"/>
                          <a:ea typeface="+mn-ea"/>
                          <a:cs typeface="Kalimati" pitchFamily="2"/>
                        </a:rPr>
                        <a:t>,</a:t>
                      </a:r>
                      <a:r>
                        <a:rPr lang="ne-NP" sz="1800" kern="1200" dirty="0" smtClean="0">
                          <a:solidFill>
                            <a:schemeClr val="tx1"/>
                          </a:solidFill>
                          <a:latin typeface="+mn-lt"/>
                          <a:ea typeface="+mn-ea"/>
                          <a:cs typeface="Kalimati" pitchFamily="2"/>
                        </a:rPr>
                        <a:t>१०,</a:t>
                      </a:r>
                      <a:r>
                        <a:rPr lang="ne-NP" sz="1800" kern="1200" baseline="0" dirty="0" smtClean="0">
                          <a:solidFill>
                            <a:schemeClr val="tx1"/>
                          </a:solidFill>
                          <a:latin typeface="+mn-lt"/>
                          <a:ea typeface="+mn-ea"/>
                          <a:cs typeface="Kalimati" pitchFamily="2"/>
                        </a:rPr>
                        <a:t>०००।</a:t>
                      </a:r>
                      <a:r>
                        <a:rPr lang="ne-NP" sz="1800" kern="1200" baseline="0" dirty="0" smtClean="0">
                          <a:solidFill>
                            <a:schemeClr val="tx1"/>
                          </a:solidFill>
                          <a:latin typeface="+mn-lt"/>
                          <a:ea typeface="+mn-ea"/>
                          <a:cs typeface="+mn-cs"/>
                        </a:rPr>
                        <a:t>-</a:t>
                      </a:r>
                      <a:endParaRPr lang="en-GB" sz="1800" kern="1200" dirty="0" smtClean="0">
                        <a:solidFill>
                          <a:schemeClr val="tx1"/>
                        </a:solidFill>
                        <a:latin typeface="+mn-lt"/>
                        <a:ea typeface="+mn-ea"/>
                        <a:cs typeface="Kalimati" pitchFamily="2"/>
                      </a:endParaRPr>
                    </a:p>
                  </a:txBody>
                  <a:tcPr marT="45722" marB="45722"/>
                </a:tc>
                <a:tc>
                  <a:txBody>
                    <a:bodyPr/>
                    <a:lstStyle/>
                    <a:p>
                      <a:pPr marL="179388" indent="-179388">
                        <a:buFont typeface="Arial" pitchFamily="34" charset="0"/>
                        <a:buChar char="•"/>
                      </a:pPr>
                      <a:endParaRPr lang="ne-NP" sz="1400" b="0" kern="1200" baseline="0" dirty="0" smtClean="0">
                        <a:solidFill>
                          <a:schemeClr val="tx1"/>
                        </a:solidFill>
                        <a:latin typeface="+mn-lt"/>
                        <a:ea typeface="Kalimati" pitchFamily="2"/>
                        <a:cs typeface="Kalimati" pitchFamily="2"/>
                      </a:endParaRPr>
                    </a:p>
                    <a:p>
                      <a:pPr marL="179388" indent="-179388">
                        <a:buFont typeface="Arial" pitchFamily="34" charset="0"/>
                        <a:buChar char="•"/>
                      </a:pPr>
                      <a:endParaRPr lang="ne-NP" sz="1400" b="0" kern="1200" baseline="0" dirty="0" smtClean="0">
                        <a:solidFill>
                          <a:schemeClr val="tx1"/>
                        </a:solidFill>
                        <a:latin typeface="+mn-lt"/>
                        <a:ea typeface="Kalimati" pitchFamily="2"/>
                        <a:cs typeface="Kalimati" pitchFamily="2"/>
                      </a:endParaRPr>
                    </a:p>
                    <a:p>
                      <a:pPr marL="179388" indent="-179388">
                        <a:buFont typeface="Arial" pitchFamily="34" charset="0"/>
                        <a:buChar char="•"/>
                      </a:pPr>
                      <a:endParaRPr lang="ne-NP" sz="1400" b="0" kern="1200" baseline="0" dirty="0" smtClean="0">
                        <a:solidFill>
                          <a:schemeClr val="tx1"/>
                        </a:solidFill>
                        <a:latin typeface="+mn-lt"/>
                        <a:ea typeface="Kalimati" pitchFamily="2"/>
                        <a:cs typeface="Kalimati" pitchFamily="2"/>
                      </a:endParaRPr>
                    </a:p>
                    <a:p>
                      <a:pPr marL="179388" indent="-179388">
                        <a:buFont typeface="Arial" pitchFamily="34" charset="0"/>
                        <a:buChar char="•"/>
                      </a:pPr>
                      <a:endParaRPr lang="ne-NP" sz="1400" b="0" kern="1200" baseline="0" dirty="0" smtClean="0">
                        <a:solidFill>
                          <a:schemeClr val="tx1"/>
                        </a:solidFill>
                        <a:latin typeface="+mn-lt"/>
                        <a:ea typeface="Kalimati" pitchFamily="2"/>
                        <a:cs typeface="Kalimati" pitchFamily="2"/>
                      </a:endParaRPr>
                    </a:p>
                    <a:p>
                      <a:pPr marL="0" indent="0" algn="l">
                        <a:buFont typeface="Arial" pitchFamily="34" charset="0"/>
                        <a:buNone/>
                      </a:pPr>
                      <a:r>
                        <a:rPr lang="ne-NP" sz="1600" b="0" kern="1200" baseline="0" dirty="0" smtClean="0">
                          <a:solidFill>
                            <a:schemeClr val="tx1"/>
                          </a:solidFill>
                          <a:latin typeface="+mn-lt"/>
                          <a:ea typeface="Kalimati" pitchFamily="2"/>
                          <a:cs typeface="Kalimati" pitchFamily="2"/>
                        </a:rPr>
                        <a:t>टेण्डर प्रक्रिया पूरा गरी जग खन्ने कार्य शुरु गर्ने (२०</a:t>
                      </a:r>
                      <a:r>
                        <a:rPr lang="en-US" sz="1600" b="0" kern="1200" baseline="0" dirty="0" smtClean="0">
                          <a:solidFill>
                            <a:schemeClr val="tx1"/>
                          </a:solidFill>
                          <a:latin typeface="+mn-lt"/>
                          <a:ea typeface="Kalimati" pitchFamily="2"/>
                          <a:cs typeface="Kalimati" pitchFamily="2"/>
                        </a:rPr>
                        <a:t>%</a:t>
                      </a:r>
                      <a:r>
                        <a:rPr lang="ne-NP" sz="1600" b="0" kern="1200" baseline="0" dirty="0" smtClean="0">
                          <a:solidFill>
                            <a:schemeClr val="tx1"/>
                          </a:solidFill>
                          <a:latin typeface="+mn-lt"/>
                          <a:ea typeface="Kalimati" pitchFamily="2"/>
                          <a:cs typeface="Kalimati" pitchFamily="2"/>
                        </a:rPr>
                        <a:t> कार्य सम्पन्न गर्ने) </a:t>
                      </a:r>
                    </a:p>
                    <a:p>
                      <a:pPr marL="179388" indent="-179388">
                        <a:buFont typeface="Arial" pitchFamily="34" charset="0"/>
                        <a:buChar char="•"/>
                      </a:pPr>
                      <a:endParaRPr lang="ne-NP" sz="1400" b="0" kern="1200" baseline="0" dirty="0" smtClean="0">
                        <a:solidFill>
                          <a:schemeClr val="tx1"/>
                        </a:solidFill>
                        <a:latin typeface="+mn-lt"/>
                        <a:ea typeface="Kalimati" pitchFamily="2"/>
                        <a:cs typeface="Kalimati" pitchFamily="2"/>
                      </a:endParaRPr>
                    </a:p>
                    <a:p>
                      <a:pPr marL="447675" marR="0" indent="-268288" algn="l" defTabSz="914400" rtl="0" eaLnBrk="1" fontAlgn="auto" latinLnBrk="0" hangingPunct="1">
                        <a:lnSpc>
                          <a:spcPct val="100000"/>
                        </a:lnSpc>
                        <a:spcBef>
                          <a:spcPts val="0"/>
                        </a:spcBef>
                        <a:spcAft>
                          <a:spcPts val="0"/>
                        </a:spcAft>
                        <a:buClrTx/>
                        <a:buSzTx/>
                        <a:buFont typeface="Arial" pitchFamily="34" charset="0"/>
                        <a:buNone/>
                        <a:tabLst/>
                        <a:defRPr/>
                      </a:pPr>
                      <a:endParaRPr lang="ne-NP" sz="2800" b="0" kern="1200" baseline="0" dirty="0" smtClean="0">
                        <a:solidFill>
                          <a:schemeClr val="tx1"/>
                        </a:solidFill>
                        <a:latin typeface="+mn-lt"/>
                        <a:ea typeface="Kalimati" pitchFamily="2"/>
                        <a:cs typeface="Kalimati" pitchFamily="2"/>
                      </a:endParaRPr>
                    </a:p>
                    <a:p>
                      <a:pPr marL="447675" marR="0" indent="-268288" algn="l" defTabSz="914400" rtl="0" eaLnBrk="1" fontAlgn="auto" latinLnBrk="0" hangingPunct="1">
                        <a:lnSpc>
                          <a:spcPct val="100000"/>
                        </a:lnSpc>
                        <a:spcBef>
                          <a:spcPts val="0"/>
                        </a:spcBef>
                        <a:spcAft>
                          <a:spcPts val="0"/>
                        </a:spcAft>
                        <a:buClrTx/>
                        <a:buSzTx/>
                        <a:buFont typeface="Arial" pitchFamily="34" charset="0"/>
                        <a:buNone/>
                        <a:tabLst/>
                        <a:defRPr/>
                      </a:pPr>
                      <a:r>
                        <a:rPr lang="ne-NP" sz="2800" b="0" kern="1200" baseline="0" dirty="0" smtClean="0">
                          <a:solidFill>
                            <a:schemeClr val="tx1"/>
                          </a:solidFill>
                          <a:latin typeface="+mn-lt"/>
                          <a:ea typeface="Kalimati" pitchFamily="2"/>
                          <a:cs typeface="Kalimati" pitchFamily="2"/>
                        </a:rPr>
                        <a:t>""   "" </a:t>
                      </a:r>
                    </a:p>
                    <a:p>
                      <a:pPr marL="447675" marR="0" indent="-268288" algn="l" defTabSz="914400" rtl="0" eaLnBrk="1" fontAlgn="auto" latinLnBrk="0" hangingPunct="1">
                        <a:lnSpc>
                          <a:spcPct val="100000"/>
                        </a:lnSpc>
                        <a:spcBef>
                          <a:spcPts val="0"/>
                        </a:spcBef>
                        <a:spcAft>
                          <a:spcPts val="0"/>
                        </a:spcAft>
                        <a:buClrTx/>
                        <a:buSzTx/>
                        <a:buFont typeface="Arial" pitchFamily="34" charset="0"/>
                        <a:buNone/>
                        <a:tabLst/>
                        <a:defRPr/>
                      </a:pPr>
                      <a:endParaRPr lang="ne-NP" sz="2800" b="0" kern="1200" baseline="0" dirty="0" smtClean="0">
                        <a:solidFill>
                          <a:schemeClr val="tx1"/>
                        </a:solidFill>
                        <a:latin typeface="+mn-lt"/>
                        <a:ea typeface="Kalimati" pitchFamily="2"/>
                        <a:cs typeface="Kalimati" pitchFamily="2"/>
                      </a:endParaRPr>
                    </a:p>
                    <a:p>
                      <a:pPr marL="447675" marR="0" indent="-268288" algn="l" defTabSz="914400" rtl="0" eaLnBrk="1" fontAlgn="auto" latinLnBrk="0" hangingPunct="1">
                        <a:lnSpc>
                          <a:spcPct val="100000"/>
                        </a:lnSpc>
                        <a:spcBef>
                          <a:spcPts val="0"/>
                        </a:spcBef>
                        <a:spcAft>
                          <a:spcPts val="0"/>
                        </a:spcAft>
                        <a:buClrTx/>
                        <a:buSzTx/>
                        <a:buFont typeface="Arial" pitchFamily="34" charset="0"/>
                        <a:buNone/>
                        <a:tabLst/>
                        <a:defRPr/>
                      </a:pPr>
                      <a:r>
                        <a:rPr lang="ne-NP" sz="2800" b="0" kern="1200" baseline="0" dirty="0" smtClean="0">
                          <a:solidFill>
                            <a:schemeClr val="tx1"/>
                          </a:solidFill>
                          <a:latin typeface="+mn-lt"/>
                          <a:ea typeface="Kalimati" pitchFamily="2"/>
                          <a:cs typeface="Kalimati" pitchFamily="2"/>
                        </a:rPr>
                        <a:t>""   "" </a:t>
                      </a:r>
                    </a:p>
                    <a:p>
                      <a:pPr marL="447675" marR="0" indent="-268288" algn="l" defTabSz="914400" rtl="0" eaLnBrk="1" fontAlgn="auto" latinLnBrk="0" hangingPunct="1">
                        <a:lnSpc>
                          <a:spcPct val="100000"/>
                        </a:lnSpc>
                        <a:spcBef>
                          <a:spcPts val="0"/>
                        </a:spcBef>
                        <a:spcAft>
                          <a:spcPts val="0"/>
                        </a:spcAft>
                        <a:buClrTx/>
                        <a:buSzTx/>
                        <a:buFont typeface="Arial" pitchFamily="34" charset="0"/>
                        <a:buNone/>
                        <a:tabLst/>
                        <a:defRPr/>
                      </a:pPr>
                      <a:endParaRPr lang="ne-NP" sz="2800" b="0" kern="1200" baseline="0" dirty="0" smtClean="0">
                        <a:solidFill>
                          <a:schemeClr val="tx1"/>
                        </a:solidFill>
                        <a:latin typeface="+mn-lt"/>
                        <a:ea typeface="Kalimati" pitchFamily="2"/>
                        <a:cs typeface="Kalimati" pitchFamily="2"/>
                      </a:endParaRPr>
                    </a:p>
                    <a:p>
                      <a:pPr marL="447675" marR="0" indent="-268288" algn="l" defTabSz="914400" rtl="0" eaLnBrk="1" fontAlgn="auto" latinLnBrk="0" hangingPunct="1">
                        <a:lnSpc>
                          <a:spcPct val="100000"/>
                        </a:lnSpc>
                        <a:spcBef>
                          <a:spcPts val="0"/>
                        </a:spcBef>
                        <a:spcAft>
                          <a:spcPts val="0"/>
                        </a:spcAft>
                        <a:buClrTx/>
                        <a:buSzTx/>
                        <a:buFont typeface="Arial" pitchFamily="34" charset="0"/>
                        <a:buNone/>
                        <a:tabLst/>
                        <a:defRPr/>
                      </a:pPr>
                      <a:endParaRPr lang="ne-NP" sz="2800" b="0" kern="1200" baseline="0" dirty="0" smtClean="0">
                        <a:solidFill>
                          <a:schemeClr val="tx1"/>
                        </a:solidFill>
                        <a:latin typeface="+mn-lt"/>
                        <a:ea typeface="Kalimati" pitchFamily="2"/>
                        <a:cs typeface="Kalimati" pitchFamily="2"/>
                      </a:endParaRPr>
                    </a:p>
                    <a:p>
                      <a:pPr marL="447675" marR="0" indent="-268288" algn="l" defTabSz="914400" rtl="0" eaLnBrk="1" fontAlgn="auto" latinLnBrk="0" hangingPunct="1">
                        <a:lnSpc>
                          <a:spcPct val="100000"/>
                        </a:lnSpc>
                        <a:spcBef>
                          <a:spcPts val="0"/>
                        </a:spcBef>
                        <a:spcAft>
                          <a:spcPts val="0"/>
                        </a:spcAft>
                        <a:buClrTx/>
                        <a:buSzTx/>
                        <a:buFont typeface="Arial" pitchFamily="34" charset="0"/>
                        <a:buNone/>
                        <a:tabLst/>
                        <a:defRPr/>
                      </a:pPr>
                      <a:r>
                        <a:rPr lang="ne-NP" sz="2800" b="0" kern="1200" baseline="0" dirty="0" smtClean="0">
                          <a:solidFill>
                            <a:schemeClr val="tx1"/>
                          </a:solidFill>
                          <a:latin typeface="+mn-lt"/>
                          <a:ea typeface="Kalimati" pitchFamily="2"/>
                          <a:cs typeface="Kalimati" pitchFamily="2"/>
                        </a:rPr>
                        <a:t>""   ""                                                        </a:t>
                      </a:r>
                    </a:p>
                  </a:txBody>
                  <a:tcPr marT="45722" marB="45722"/>
                </a:tc>
                <a:tc>
                  <a:txBody>
                    <a:bodyPr/>
                    <a:lstStyle/>
                    <a:p>
                      <a:pPr marL="268288" indent="-268288">
                        <a:buFont typeface="Arial" pitchFamily="34" charset="0"/>
                        <a:buChar char="•"/>
                      </a:pPr>
                      <a:endParaRPr lang="ne-NP" sz="1600" b="0" kern="1200" baseline="0" dirty="0" smtClean="0">
                        <a:solidFill>
                          <a:schemeClr val="tx1"/>
                        </a:solidFill>
                        <a:latin typeface="+mn-lt"/>
                        <a:ea typeface="Kalimati" pitchFamily="2"/>
                        <a:cs typeface="Kalimati" pitchFamily="2"/>
                      </a:endParaRPr>
                    </a:p>
                    <a:p>
                      <a:pPr marL="268288" indent="-268288">
                        <a:buFont typeface="Arial" pitchFamily="34" charset="0"/>
                        <a:buChar char="•"/>
                      </a:pPr>
                      <a:endParaRPr lang="ne-NP" sz="1600" b="0" kern="1200" baseline="0" dirty="0" smtClean="0">
                        <a:solidFill>
                          <a:schemeClr val="tx1"/>
                        </a:solidFill>
                        <a:latin typeface="+mn-lt"/>
                        <a:ea typeface="Kalimati" pitchFamily="2"/>
                        <a:cs typeface="Kalimati" pitchFamily="2"/>
                      </a:endParaRPr>
                    </a:p>
                    <a:p>
                      <a:pPr marL="268288" indent="-268288">
                        <a:buFont typeface="Arial" pitchFamily="34" charset="0"/>
                        <a:buChar char="•"/>
                      </a:pPr>
                      <a:endParaRPr lang="ne-NP" sz="1600" b="0" kern="1200" baseline="0" dirty="0" smtClean="0">
                        <a:solidFill>
                          <a:schemeClr val="tx1"/>
                        </a:solidFill>
                        <a:latin typeface="+mn-lt"/>
                        <a:ea typeface="Kalimati" pitchFamily="2"/>
                        <a:cs typeface="Kalimati" pitchFamily="2"/>
                      </a:endParaRPr>
                    </a:p>
                    <a:p>
                      <a:pPr marL="268288" indent="-268288">
                        <a:buFont typeface="Arial" pitchFamily="34" charset="0"/>
                        <a:buChar char="•"/>
                      </a:pPr>
                      <a:r>
                        <a:rPr lang="ne-NP" sz="1600" b="0" kern="1200" baseline="0" dirty="0" smtClean="0">
                          <a:solidFill>
                            <a:schemeClr val="tx1"/>
                          </a:solidFill>
                          <a:latin typeface="+mn-lt"/>
                          <a:ea typeface="Kalimati" pitchFamily="2"/>
                          <a:cs typeface="Kalimati" pitchFamily="2"/>
                        </a:rPr>
                        <a:t>बहुवर्षीय कार्यक्रम अन्तर्गतको ठेक्का सम्झौता समाप्त भएकोले पुनः टेण्डरको लागि नक्सा र लागत इस्टिमेट तयार गरी टेण्डर प्रक्रियामा रहेकोले १०</a:t>
                      </a:r>
                      <a:r>
                        <a:rPr lang="en-US" sz="1600" b="0" kern="1200" baseline="0" dirty="0" smtClean="0">
                          <a:solidFill>
                            <a:schemeClr val="tx1"/>
                          </a:solidFill>
                          <a:latin typeface="+mn-lt"/>
                          <a:ea typeface="Kalimati" pitchFamily="2"/>
                          <a:cs typeface="Kalimati" pitchFamily="2"/>
                        </a:rPr>
                        <a:t>% </a:t>
                      </a:r>
                      <a:r>
                        <a:rPr lang="ne-NP" sz="1600" b="0" kern="1200" baseline="0" dirty="0" smtClean="0">
                          <a:solidFill>
                            <a:schemeClr val="tx1"/>
                          </a:solidFill>
                          <a:latin typeface="+mn-lt"/>
                          <a:ea typeface="Kalimati" pitchFamily="2"/>
                          <a:cs typeface="Kalimati" pitchFamily="2"/>
                        </a:rPr>
                        <a:t>कार्य सम्पन्न भई </a:t>
                      </a:r>
                      <a:r>
                        <a:rPr lang="ne-NP" sz="1600" b="0" kern="1200" baseline="0" dirty="0" smtClean="0">
                          <a:solidFill>
                            <a:srgbClr val="0000FF"/>
                          </a:solidFill>
                          <a:latin typeface="+mn-lt"/>
                          <a:ea typeface="Kalimati" pitchFamily="2"/>
                          <a:cs typeface="Kalimati" pitchFamily="2"/>
                        </a:rPr>
                        <a:t>५०</a:t>
                      </a:r>
                      <a:r>
                        <a:rPr lang="en-US" sz="1600" b="0" kern="1200" baseline="0" dirty="0" smtClean="0">
                          <a:solidFill>
                            <a:srgbClr val="0000FF"/>
                          </a:solidFill>
                          <a:latin typeface="+mn-lt"/>
                          <a:ea typeface="Kalimati" pitchFamily="2"/>
                          <a:cs typeface="Kalimati" pitchFamily="2"/>
                        </a:rPr>
                        <a:t>%</a:t>
                      </a:r>
                      <a:r>
                        <a:rPr lang="ne-NP" sz="1600" b="0" kern="1200" baseline="0" dirty="0" smtClean="0">
                          <a:solidFill>
                            <a:srgbClr val="0000FF"/>
                          </a:solidFill>
                          <a:latin typeface="+mn-lt"/>
                          <a:ea typeface="Kalimati" pitchFamily="2"/>
                          <a:cs typeface="Kalimati" pitchFamily="2"/>
                        </a:rPr>
                        <a:t> लक्ष्य हासिल । </a:t>
                      </a:r>
                    </a:p>
                    <a:p>
                      <a:pPr marL="0" indent="0">
                        <a:buFont typeface="Arial" pitchFamily="34" charset="0"/>
                        <a:buNone/>
                      </a:pPr>
                      <a:endParaRPr lang="ne-NP" sz="1600" b="0" kern="1200" baseline="0" dirty="0" smtClean="0">
                        <a:solidFill>
                          <a:schemeClr val="tx1"/>
                        </a:solidFill>
                        <a:latin typeface="+mn-lt"/>
                        <a:ea typeface="Kalimati" pitchFamily="2"/>
                        <a:cs typeface="Kalimati" pitchFamily="2"/>
                      </a:endParaRPr>
                    </a:p>
                    <a:p>
                      <a:pPr marL="268288" indent="-268288">
                        <a:buFont typeface="Arial" pitchFamily="34" charset="0"/>
                        <a:buChar char="•"/>
                      </a:pPr>
                      <a:r>
                        <a:rPr lang="ne-NP" sz="1600" b="0" kern="1200" baseline="0" dirty="0" smtClean="0">
                          <a:solidFill>
                            <a:schemeClr val="tx1"/>
                          </a:solidFill>
                          <a:latin typeface="+mn-lt"/>
                          <a:ea typeface="Kalimati" pitchFamily="2"/>
                          <a:cs typeface="Kalimati" pitchFamily="2"/>
                        </a:rPr>
                        <a:t>बहुवर्षीय कार्यक्रम अन्तर्गतको ठेक्का सम्झौता समाप्त भएकोले पुनः टेण्डरको लागि नक्सा र लागत इस्टिमेट तयार गरी टेण्डर प्रक्रियामा रहेकोले </a:t>
                      </a:r>
                      <a:r>
                        <a:rPr lang="ne-NP" sz="1600" b="0" kern="1200" baseline="0" dirty="0" smtClean="0">
                          <a:solidFill>
                            <a:srgbClr val="0000FF"/>
                          </a:solidFill>
                          <a:latin typeface="+mn-lt"/>
                          <a:ea typeface="Kalimati" pitchFamily="2"/>
                          <a:cs typeface="Kalimati" pitchFamily="2"/>
                        </a:rPr>
                        <a:t>१५</a:t>
                      </a:r>
                      <a:r>
                        <a:rPr lang="en-US" sz="1600" b="0" kern="1200" baseline="0" dirty="0" smtClean="0">
                          <a:solidFill>
                            <a:srgbClr val="0000FF"/>
                          </a:solidFill>
                          <a:latin typeface="+mn-lt"/>
                          <a:ea typeface="Kalimati" pitchFamily="2"/>
                          <a:cs typeface="Kalimati" pitchFamily="2"/>
                        </a:rPr>
                        <a:t>% </a:t>
                      </a:r>
                      <a:r>
                        <a:rPr lang="ne-NP" sz="1600" b="0" kern="1200" baseline="0" dirty="0" smtClean="0">
                          <a:solidFill>
                            <a:srgbClr val="0000FF"/>
                          </a:solidFill>
                          <a:latin typeface="+mn-lt"/>
                          <a:ea typeface="Kalimati" pitchFamily="2"/>
                          <a:cs typeface="Kalimati" pitchFamily="2"/>
                        </a:rPr>
                        <a:t>कार्य सम्पन्न भई ७०</a:t>
                      </a:r>
                      <a:r>
                        <a:rPr lang="en-US" sz="1600" b="0" kern="1200" baseline="0" dirty="0" smtClean="0">
                          <a:solidFill>
                            <a:srgbClr val="0000FF"/>
                          </a:solidFill>
                          <a:latin typeface="+mn-lt"/>
                          <a:ea typeface="Kalimati" pitchFamily="2"/>
                          <a:cs typeface="Kalimati" pitchFamily="2"/>
                        </a:rPr>
                        <a:t>%</a:t>
                      </a:r>
                      <a:r>
                        <a:rPr lang="ne-NP" sz="1600" b="0" kern="1200" baseline="0" dirty="0" smtClean="0">
                          <a:solidFill>
                            <a:srgbClr val="0000FF"/>
                          </a:solidFill>
                          <a:latin typeface="+mn-lt"/>
                          <a:ea typeface="Kalimati" pitchFamily="2"/>
                          <a:cs typeface="Kalimati" pitchFamily="2"/>
                        </a:rPr>
                        <a:t> </a:t>
                      </a:r>
                      <a:r>
                        <a:rPr lang="ne-NP" sz="1600" b="0" kern="1200" baseline="0" dirty="0" smtClean="0">
                          <a:solidFill>
                            <a:schemeClr val="tx1"/>
                          </a:solidFill>
                          <a:latin typeface="+mn-lt"/>
                          <a:ea typeface="Kalimati" pitchFamily="2"/>
                          <a:cs typeface="Kalimati" pitchFamily="2"/>
                        </a:rPr>
                        <a:t>लक्ष्य हासिल । </a:t>
                      </a:r>
                    </a:p>
                    <a:p>
                      <a:pPr marL="0" indent="0">
                        <a:buFont typeface="Arial" pitchFamily="34" charset="0"/>
                        <a:buNone/>
                      </a:pPr>
                      <a:endParaRPr lang="ne-NP" sz="200" b="0" kern="1200" baseline="0" dirty="0" smtClean="0">
                        <a:solidFill>
                          <a:schemeClr val="tx1"/>
                        </a:solidFill>
                        <a:latin typeface="+mn-lt"/>
                        <a:ea typeface="Kalimati" pitchFamily="2"/>
                        <a:cs typeface="Kalimati" pitchFamily="2"/>
                      </a:endParaRPr>
                    </a:p>
                    <a:p>
                      <a:pPr marL="268288" indent="-268288">
                        <a:buFont typeface="Arial" pitchFamily="34" charset="0"/>
                        <a:buNone/>
                      </a:pPr>
                      <a:endParaRPr lang="ne-NP" sz="1600" b="0" kern="1200" baseline="0" dirty="0" smtClean="0">
                        <a:solidFill>
                          <a:schemeClr val="tx1"/>
                        </a:solidFill>
                        <a:latin typeface="+mn-lt"/>
                        <a:ea typeface="Kalimati" pitchFamily="2"/>
                        <a:cs typeface="Kalimati" pitchFamily="2"/>
                      </a:endParaRPr>
                    </a:p>
                    <a:p>
                      <a:pPr marL="285750" indent="-285750">
                        <a:buFont typeface="Arial" pitchFamily="34" charset="0"/>
                        <a:buChar char="•"/>
                      </a:pPr>
                      <a:r>
                        <a:rPr lang="ne-NP" sz="1600" b="0" kern="1200" baseline="0" dirty="0" smtClean="0">
                          <a:solidFill>
                            <a:schemeClr val="tx1"/>
                          </a:solidFill>
                          <a:latin typeface="+mn-lt"/>
                          <a:ea typeface="Kalimati" pitchFamily="2"/>
                          <a:cs typeface="Kalimati" pitchFamily="2"/>
                        </a:rPr>
                        <a:t>बहुवर्षीय कार्यक्रम अन्तर्गतको ठेक्का सम्झौता समाप्त भएकोले पुनः टेण्डरको लागि नक्सा, लगत इस्टिमेट र </a:t>
                      </a:r>
                      <a:r>
                        <a:rPr lang="en-GB" sz="1600" b="0" kern="1200" baseline="0" dirty="0" smtClean="0">
                          <a:solidFill>
                            <a:schemeClr val="tx1"/>
                          </a:solidFill>
                          <a:latin typeface="+mn-lt"/>
                          <a:ea typeface="Kalimati" pitchFamily="2"/>
                          <a:cs typeface="Kalimati" pitchFamily="2"/>
                        </a:rPr>
                        <a:t>structural design </a:t>
                      </a:r>
                      <a:r>
                        <a:rPr lang="ne-NP" sz="1600" b="0" kern="1200" baseline="0" dirty="0" smtClean="0">
                          <a:solidFill>
                            <a:schemeClr val="tx1"/>
                          </a:solidFill>
                          <a:latin typeface="+mn-lt"/>
                          <a:ea typeface="Kalimati" pitchFamily="2"/>
                          <a:cs typeface="Kalimati" pitchFamily="2"/>
                        </a:rPr>
                        <a:t>तथा </a:t>
                      </a:r>
                      <a:r>
                        <a:rPr lang="en-GB" sz="1600" b="0" kern="1200" baseline="0" dirty="0" smtClean="0">
                          <a:solidFill>
                            <a:schemeClr val="tx1"/>
                          </a:solidFill>
                          <a:latin typeface="+mn-lt"/>
                          <a:ea typeface="Kalimati" pitchFamily="2"/>
                          <a:cs typeface="Kalimati" pitchFamily="2"/>
                        </a:rPr>
                        <a:t>heritage </a:t>
                      </a:r>
                      <a:r>
                        <a:rPr lang="ne-NP" sz="1600" b="0" kern="1200" baseline="0" dirty="0" smtClean="0">
                          <a:solidFill>
                            <a:schemeClr val="tx1"/>
                          </a:solidFill>
                          <a:latin typeface="+mn-lt"/>
                          <a:ea typeface="Kalimati" pitchFamily="2"/>
                          <a:cs typeface="Kalimati" pitchFamily="2"/>
                        </a:rPr>
                        <a:t>सम्बन्धी नक्साहरू तयार गर्ने कार्य भइरहेकोले ७</a:t>
                      </a:r>
                      <a:r>
                        <a:rPr lang="en-US" sz="1600" b="0" kern="1200" baseline="0" dirty="0" smtClean="0">
                          <a:solidFill>
                            <a:schemeClr val="tx1"/>
                          </a:solidFill>
                          <a:latin typeface="+mn-lt"/>
                          <a:ea typeface="Kalimati" pitchFamily="2"/>
                          <a:cs typeface="Kalimati" pitchFamily="2"/>
                        </a:rPr>
                        <a:t>% </a:t>
                      </a:r>
                      <a:r>
                        <a:rPr lang="ne-NP" sz="1600" b="0" kern="1200" baseline="0" dirty="0" smtClean="0">
                          <a:solidFill>
                            <a:schemeClr val="tx1"/>
                          </a:solidFill>
                          <a:latin typeface="+mn-lt"/>
                          <a:ea typeface="Kalimati" pitchFamily="2"/>
                          <a:cs typeface="Kalimati" pitchFamily="2"/>
                        </a:rPr>
                        <a:t>कार्य सम्पन्न भई </a:t>
                      </a:r>
                      <a:r>
                        <a:rPr lang="ne-NP" sz="1600" b="0" kern="1200" baseline="0" dirty="0" smtClean="0">
                          <a:solidFill>
                            <a:srgbClr val="0000FF"/>
                          </a:solidFill>
                          <a:latin typeface="+mn-lt"/>
                          <a:ea typeface="Kalimati" pitchFamily="2"/>
                          <a:cs typeface="Kalimati" pitchFamily="2"/>
                        </a:rPr>
                        <a:t>३५</a:t>
                      </a:r>
                      <a:r>
                        <a:rPr lang="en-US" sz="1600" b="0" kern="1200" baseline="0" dirty="0" smtClean="0">
                          <a:solidFill>
                            <a:srgbClr val="0000FF"/>
                          </a:solidFill>
                          <a:latin typeface="+mn-lt"/>
                          <a:ea typeface="Kalimati" pitchFamily="2"/>
                          <a:cs typeface="Kalimati" pitchFamily="2"/>
                        </a:rPr>
                        <a:t>%</a:t>
                      </a:r>
                      <a:r>
                        <a:rPr lang="ne-NP" sz="1600" b="0" kern="1200" baseline="0" dirty="0" smtClean="0">
                          <a:solidFill>
                            <a:srgbClr val="0000FF"/>
                          </a:solidFill>
                          <a:latin typeface="+mn-lt"/>
                          <a:ea typeface="Kalimati" pitchFamily="2"/>
                          <a:cs typeface="Kalimati" pitchFamily="2"/>
                        </a:rPr>
                        <a:t> लक्ष्य </a:t>
                      </a:r>
                      <a:r>
                        <a:rPr lang="ne-NP" sz="1600" b="0" kern="1200" baseline="0" dirty="0" smtClean="0">
                          <a:solidFill>
                            <a:schemeClr val="tx1"/>
                          </a:solidFill>
                          <a:latin typeface="+mn-lt"/>
                          <a:ea typeface="Kalimati" pitchFamily="2"/>
                          <a:cs typeface="Kalimati" pitchFamily="2"/>
                        </a:rPr>
                        <a:t>हासिल । </a:t>
                      </a:r>
                    </a:p>
                    <a:p>
                      <a:pPr marL="285750" indent="-285750">
                        <a:buFont typeface="Arial" pitchFamily="34" charset="0"/>
                        <a:buChar char="•"/>
                      </a:pPr>
                      <a:endParaRPr lang="ne-NP" sz="1600" b="0" kern="1200" baseline="0" dirty="0" smtClean="0">
                        <a:solidFill>
                          <a:schemeClr val="tx1"/>
                        </a:solidFill>
                        <a:latin typeface="+mn-lt"/>
                        <a:ea typeface="Kalimati" pitchFamily="2"/>
                        <a:cs typeface="Kalimati" pitchFamily="2"/>
                      </a:endParaRPr>
                    </a:p>
                    <a:p>
                      <a:pPr marL="285750" indent="-285750">
                        <a:buFont typeface="Arial" pitchFamily="34" charset="0"/>
                        <a:buChar char="•"/>
                      </a:pPr>
                      <a:r>
                        <a:rPr lang="ne-NP" sz="1600" b="0" kern="1200" baseline="0" dirty="0" smtClean="0">
                          <a:solidFill>
                            <a:schemeClr val="tx1"/>
                          </a:solidFill>
                          <a:latin typeface="+mn-lt"/>
                          <a:ea typeface="Kalimati" pitchFamily="2"/>
                          <a:cs typeface="Kalimati" pitchFamily="2"/>
                        </a:rPr>
                        <a:t>टेण्डरको लागि नक्सा र लागत इस्टिमेट तयार गर्ने कार्य भइरहेको  र भौतिक संरचना निर्माण गर्न स्थान एकीन गर्ने कार्य भइरहेकोले ५</a:t>
                      </a:r>
                      <a:r>
                        <a:rPr lang="en-US" sz="1600" b="0" kern="1200" baseline="0" dirty="0" smtClean="0">
                          <a:solidFill>
                            <a:schemeClr val="tx1"/>
                          </a:solidFill>
                          <a:latin typeface="+mn-lt"/>
                          <a:ea typeface="Kalimati" pitchFamily="2"/>
                          <a:cs typeface="Kalimati" pitchFamily="2"/>
                        </a:rPr>
                        <a:t>% </a:t>
                      </a:r>
                      <a:r>
                        <a:rPr lang="ne-NP" sz="1600" b="0" kern="1200" baseline="0" dirty="0" smtClean="0">
                          <a:solidFill>
                            <a:schemeClr val="tx1"/>
                          </a:solidFill>
                          <a:latin typeface="+mn-lt"/>
                          <a:ea typeface="Kalimati" pitchFamily="2"/>
                          <a:cs typeface="Kalimati" pitchFamily="2"/>
                        </a:rPr>
                        <a:t>कार्य सम्पन्न भई </a:t>
                      </a:r>
                      <a:r>
                        <a:rPr lang="ne-NP" sz="1600" b="0" kern="1200" baseline="0" dirty="0" smtClean="0">
                          <a:solidFill>
                            <a:srgbClr val="0000FF"/>
                          </a:solidFill>
                          <a:latin typeface="+mn-lt"/>
                          <a:ea typeface="Kalimati" pitchFamily="2"/>
                          <a:cs typeface="Kalimati" pitchFamily="2"/>
                        </a:rPr>
                        <a:t>२५</a:t>
                      </a:r>
                      <a:r>
                        <a:rPr lang="en-US" sz="1600" b="0" kern="1200" baseline="0" dirty="0" smtClean="0">
                          <a:solidFill>
                            <a:srgbClr val="0000FF"/>
                          </a:solidFill>
                          <a:latin typeface="+mn-lt"/>
                          <a:ea typeface="Kalimati" pitchFamily="2"/>
                          <a:cs typeface="Kalimati" pitchFamily="2"/>
                        </a:rPr>
                        <a:t>%</a:t>
                      </a:r>
                      <a:r>
                        <a:rPr lang="ne-NP" sz="1600" b="0" kern="1200" baseline="0" dirty="0" smtClean="0">
                          <a:solidFill>
                            <a:srgbClr val="0000FF"/>
                          </a:solidFill>
                          <a:latin typeface="+mn-lt"/>
                          <a:ea typeface="Kalimati" pitchFamily="2"/>
                          <a:cs typeface="Kalimati" pitchFamily="2"/>
                        </a:rPr>
                        <a:t> लक्ष्य </a:t>
                      </a:r>
                      <a:r>
                        <a:rPr lang="ne-NP" sz="1600" b="0" kern="1200" baseline="0" dirty="0" smtClean="0">
                          <a:solidFill>
                            <a:schemeClr val="tx1"/>
                          </a:solidFill>
                          <a:latin typeface="+mn-lt"/>
                          <a:ea typeface="Kalimati" pitchFamily="2"/>
                          <a:cs typeface="Kalimati" pitchFamily="2"/>
                        </a:rPr>
                        <a:t>हासिल।   </a:t>
                      </a:r>
                    </a:p>
                  </a:txBody>
                  <a:tcPr marT="45722" marB="45722"/>
                </a:tc>
              </a:tr>
            </a:tbl>
          </a:graphicData>
        </a:graphic>
      </p:graphicFrame>
      <p:pic>
        <p:nvPicPr>
          <p:cNvPr id="33811" name="Picture 1" descr="C:\Users\NEATDT024\Desktop\images.jpg"/>
          <p:cNvPicPr>
            <a:picLocks noChangeAspect="1" noChangeArrowheads="1"/>
          </p:cNvPicPr>
          <p:nvPr/>
        </p:nvPicPr>
        <p:blipFill>
          <a:blip r:embed="rId3"/>
          <a:srcRect/>
          <a:stretch>
            <a:fillRect/>
          </a:stretch>
        </p:blipFill>
        <p:spPr bwMode="auto">
          <a:xfrm>
            <a:off x="0" y="127000"/>
            <a:ext cx="1066800" cy="762000"/>
          </a:xfrm>
          <a:prstGeom prst="rect">
            <a:avLst/>
          </a:prstGeom>
          <a:noFill/>
          <a:ln w="9525">
            <a:noFill/>
            <a:miter lim="800000"/>
            <a:headEnd/>
            <a:tailEnd/>
          </a:ln>
        </p:spPr>
      </p:pic>
      <p:sp>
        <p:nvSpPr>
          <p:cNvPr id="33812" name="Rectangle 2"/>
          <p:cNvSpPr>
            <a:spLocks noChangeArrowheads="1"/>
          </p:cNvSpPr>
          <p:nvPr/>
        </p:nvSpPr>
        <p:spPr bwMode="auto">
          <a:xfrm>
            <a:off x="6775450" y="508000"/>
            <a:ext cx="4492625" cy="369888"/>
          </a:xfrm>
          <a:prstGeom prst="rect">
            <a:avLst/>
          </a:prstGeom>
          <a:noFill/>
          <a:ln w="9525">
            <a:noFill/>
            <a:miter lim="800000"/>
            <a:headEnd/>
            <a:tailEnd/>
          </a:ln>
        </p:spPr>
        <p:txBody>
          <a:bodyPr wrap="none">
            <a:spAutoFit/>
          </a:bodyPr>
          <a:lstStyle/>
          <a:p>
            <a:r>
              <a:rPr lang="ne-NP" b="1" u="sng">
                <a:latin typeface="Calibri" pitchFamily="34" charset="0"/>
                <a:cs typeface="Kalimati" pitchFamily="2"/>
              </a:rPr>
              <a:t>चालु आ</a:t>
            </a:r>
            <a:r>
              <a:rPr lang="en-GB" b="1" u="sng">
                <a:latin typeface="Calibri" pitchFamily="34" charset="0"/>
                <a:cs typeface="Kalimati" pitchFamily="2"/>
              </a:rPr>
              <a:t>.</a:t>
            </a:r>
            <a:r>
              <a:rPr lang="ne-NP" b="1" u="sng">
                <a:latin typeface="Calibri" pitchFamily="34" charset="0"/>
                <a:cs typeface="Kalimati" pitchFamily="2"/>
              </a:rPr>
              <a:t>व</a:t>
            </a:r>
            <a:r>
              <a:rPr lang="en-GB" b="1" u="sng">
                <a:latin typeface="Calibri" pitchFamily="34" charset="0"/>
                <a:cs typeface="Kalimati" pitchFamily="2"/>
              </a:rPr>
              <a:t>. </a:t>
            </a:r>
            <a:r>
              <a:rPr lang="ne-NP" b="1" u="sng">
                <a:latin typeface="Calibri" pitchFamily="34" charset="0"/>
                <a:cs typeface="Kalimati" pitchFamily="2"/>
              </a:rPr>
              <a:t>को बजेटः रु १,२३,६६,३५,००० </a:t>
            </a:r>
            <a:endParaRPr lang="en-GB" b="1" u="sng">
              <a:latin typeface="Calibri" pitchFamily="34" charset="0"/>
              <a:cs typeface="Kalimati" pitchFamily="2"/>
            </a:endParaRPr>
          </a:p>
        </p:txBody>
      </p:sp>
      <p:sp>
        <p:nvSpPr>
          <p:cNvPr id="33813" name="TextBox 7"/>
          <p:cNvSpPr txBox="1">
            <a:spLocks noChangeArrowheads="1"/>
          </p:cNvSpPr>
          <p:nvPr/>
        </p:nvSpPr>
        <p:spPr bwMode="auto">
          <a:xfrm>
            <a:off x="1084263" y="88900"/>
            <a:ext cx="7835900" cy="585788"/>
          </a:xfrm>
          <a:prstGeom prst="rect">
            <a:avLst/>
          </a:prstGeom>
          <a:noFill/>
          <a:ln w="9525">
            <a:noFill/>
            <a:miter lim="800000"/>
            <a:headEnd/>
            <a:tailEnd/>
          </a:ln>
        </p:spPr>
        <p:txBody>
          <a:bodyPr>
            <a:spAutoFit/>
          </a:bodyPr>
          <a:lstStyle/>
          <a:p>
            <a:r>
              <a:rPr lang="ne-NP" sz="3200" b="1">
                <a:solidFill>
                  <a:srgbClr val="002060"/>
                </a:solidFill>
                <a:latin typeface="Calibri" pitchFamily="34" charset="0"/>
                <a:cs typeface="Kalimati" pitchFamily="2"/>
              </a:rPr>
              <a:t>भूकम्पबाट क्षतिग्रस्त संरचनाहरूको पुनर्निर्माण-२</a:t>
            </a:r>
            <a:endParaRPr lang="en-GB" sz="3200">
              <a:solidFill>
                <a:srgbClr val="002060"/>
              </a:solidFill>
              <a:latin typeface="Calibri" pitchFamily="34" charset="0"/>
            </a:endParaRPr>
          </a:p>
        </p:txBody>
      </p:sp>
    </p:spTree>
  </p:cSld>
  <p:clrMapOvr>
    <a:masterClrMapping/>
  </p:clrMapOvr>
  <p:transition>
    <p:wipe dir="d"/>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extBox 4"/>
          <p:cNvSpPr txBox="1">
            <a:spLocks noChangeArrowheads="1"/>
          </p:cNvSpPr>
          <p:nvPr/>
        </p:nvSpPr>
        <p:spPr bwMode="auto">
          <a:xfrm>
            <a:off x="1370013" y="14288"/>
            <a:ext cx="9355137" cy="598487"/>
          </a:xfrm>
          <a:prstGeom prst="rect">
            <a:avLst/>
          </a:prstGeom>
          <a:noFill/>
          <a:ln w="9525">
            <a:noFill/>
            <a:miter lim="800000"/>
            <a:headEnd/>
            <a:tailEnd/>
          </a:ln>
        </p:spPr>
        <p:txBody>
          <a:bodyPr lIns="105313" tIns="52657" rIns="105313" bIns="52657" anchor="ctr">
            <a:spAutoFit/>
          </a:bodyPr>
          <a:lstStyle/>
          <a:p>
            <a:pPr algn="ctr"/>
            <a:r>
              <a:rPr lang="ne-NP" sz="3200" b="1">
                <a:solidFill>
                  <a:srgbClr val="002060"/>
                </a:solidFill>
                <a:latin typeface="Calibri" pitchFamily="34" charset="0"/>
                <a:cs typeface="Kalimati" pitchFamily="2"/>
              </a:rPr>
              <a:t>बंकरदेखि ब्यारेक कार्यक्रम</a:t>
            </a:r>
            <a:endParaRPr lang="en-US" sz="2800" b="1">
              <a:solidFill>
                <a:srgbClr val="002060"/>
              </a:solidFill>
              <a:latin typeface="Calibri" pitchFamily="34" charset="0"/>
              <a:cs typeface="Kalimati" pitchFamily="2"/>
            </a:endParaRPr>
          </a:p>
        </p:txBody>
      </p:sp>
      <p:graphicFrame>
        <p:nvGraphicFramePr>
          <p:cNvPr id="7" name="Table 6"/>
          <p:cNvGraphicFramePr>
            <a:graphicFrameLocks noGrp="1"/>
          </p:cNvGraphicFramePr>
          <p:nvPr/>
        </p:nvGraphicFramePr>
        <p:xfrm>
          <a:off x="0" y="782638"/>
          <a:ext cx="12192001" cy="5823031"/>
        </p:xfrm>
        <a:graphic>
          <a:graphicData uri="http://schemas.openxmlformats.org/drawingml/2006/table">
            <a:tbl>
              <a:tblPr firstRow="1" bandRow="1">
                <a:tableStyleId>{5C22544A-7EE6-4342-B048-85BDC9FD1C3A}</a:tableStyleId>
              </a:tblPr>
              <a:tblGrid>
                <a:gridCol w="746523"/>
                <a:gridCol w="4743687"/>
                <a:gridCol w="2178224"/>
                <a:gridCol w="4523567"/>
              </a:tblGrid>
              <a:tr h="884329">
                <a:tc>
                  <a:txBody>
                    <a:bodyPr/>
                    <a:lstStyle/>
                    <a:p>
                      <a:pPr algn="ctr"/>
                      <a:r>
                        <a:rPr lang="ne-NP" sz="1900" dirty="0" smtClean="0">
                          <a:solidFill>
                            <a:schemeClr val="bg1"/>
                          </a:solidFill>
                          <a:cs typeface="Kalimati" pitchFamily="2"/>
                        </a:rPr>
                        <a:t>क्र</a:t>
                      </a:r>
                      <a:r>
                        <a:rPr lang="en-US" sz="1900" dirty="0" smtClean="0">
                          <a:solidFill>
                            <a:schemeClr val="bg1"/>
                          </a:solidFill>
                          <a:latin typeface="Preeti" pitchFamily="2" charset="0"/>
                          <a:cs typeface="Kalimati" pitchFamily="2"/>
                        </a:rPr>
                        <a:t>=</a:t>
                      </a:r>
                      <a:r>
                        <a:rPr lang="ne-NP" sz="1900" dirty="0" smtClean="0">
                          <a:solidFill>
                            <a:schemeClr val="bg1"/>
                          </a:solidFill>
                          <a:latin typeface="Preeti" pitchFamily="2" charset="0"/>
                          <a:cs typeface="Kalimati" pitchFamily="2"/>
                        </a:rPr>
                        <a:t>सं</a:t>
                      </a:r>
                      <a:r>
                        <a:rPr lang="en-GB" sz="1900" dirty="0" smtClean="0">
                          <a:solidFill>
                            <a:schemeClr val="bg1"/>
                          </a:solidFill>
                          <a:cs typeface="Kalimati" pitchFamily="2"/>
                        </a:rPr>
                        <a:t>.</a:t>
                      </a:r>
                      <a:endParaRPr lang="en-GB" sz="1900" dirty="0">
                        <a:solidFill>
                          <a:schemeClr val="bg1"/>
                        </a:solidFill>
                        <a:cs typeface="Kalimati" pitchFamily="2"/>
                      </a:endParaRPr>
                    </a:p>
                  </a:txBody>
                  <a:tcPr marL="85725" marR="85725" marT="42851" marB="42851"/>
                </a:tc>
                <a:tc>
                  <a:txBody>
                    <a:bodyPr/>
                    <a:lstStyle/>
                    <a:p>
                      <a:pPr algn="ctr"/>
                      <a:r>
                        <a:rPr lang="ne-NP" sz="1900" dirty="0" smtClean="0">
                          <a:solidFill>
                            <a:schemeClr val="bg1"/>
                          </a:solidFill>
                          <a:cs typeface="Kalimati" pitchFamily="2"/>
                        </a:rPr>
                        <a:t>विषय</a:t>
                      </a:r>
                      <a:endParaRPr lang="en-GB" sz="1900" dirty="0">
                        <a:solidFill>
                          <a:schemeClr val="bg1"/>
                        </a:solidFill>
                        <a:cs typeface="Kalimati" pitchFamily="2"/>
                      </a:endParaRPr>
                    </a:p>
                    <a:p>
                      <a:pPr algn="ctr"/>
                      <a:r>
                        <a:rPr lang="ne-NP" sz="1900" dirty="0" smtClean="0">
                          <a:solidFill>
                            <a:schemeClr val="bg1"/>
                          </a:solidFill>
                          <a:cs typeface="Kalimati" pitchFamily="2"/>
                        </a:rPr>
                        <a:t>मुख्य</a:t>
                      </a:r>
                      <a:r>
                        <a:rPr lang="ne-NP" sz="1900" baseline="0" dirty="0" smtClean="0">
                          <a:solidFill>
                            <a:schemeClr val="bg1"/>
                          </a:solidFill>
                          <a:cs typeface="Kalimati" pitchFamily="2"/>
                        </a:rPr>
                        <a:t> क्रियाकलाप</a:t>
                      </a:r>
                      <a:endParaRPr lang="en-GB" sz="1900" dirty="0">
                        <a:solidFill>
                          <a:schemeClr val="bg1"/>
                        </a:solidFill>
                        <a:cs typeface="Kalimati" pitchFamily="2"/>
                      </a:endParaRPr>
                    </a:p>
                  </a:txBody>
                  <a:tcPr marL="85725" marR="85725" marT="42851" marB="42851"/>
                </a:tc>
                <a:tc>
                  <a:txBody>
                    <a:bodyPr/>
                    <a:lstStyle/>
                    <a:p>
                      <a:pPr algn="ctr"/>
                      <a:r>
                        <a:rPr lang="ne-NP" sz="1900" dirty="0" smtClean="0">
                          <a:solidFill>
                            <a:schemeClr val="bg1"/>
                          </a:solidFill>
                          <a:cs typeface="Kalimati" pitchFamily="2"/>
                        </a:rPr>
                        <a:t>माइलस्टोन</a:t>
                      </a:r>
                      <a:endParaRPr lang="en-GB" sz="1900" dirty="0">
                        <a:solidFill>
                          <a:schemeClr val="bg1"/>
                        </a:solidFill>
                        <a:cs typeface="Kalimati" pitchFamily="2"/>
                      </a:endParaRPr>
                    </a:p>
                  </a:txBody>
                  <a:tcPr marL="85725" marR="85725" marT="42851" marB="42851"/>
                </a:tc>
                <a:tc>
                  <a:txBody>
                    <a:bodyPr/>
                    <a:lstStyle/>
                    <a:p>
                      <a:pPr algn="ctr"/>
                      <a:r>
                        <a:rPr lang="ne-NP" sz="1900" dirty="0" smtClean="0">
                          <a:solidFill>
                            <a:schemeClr val="bg1"/>
                          </a:solidFill>
                          <a:cs typeface="Kalimati" pitchFamily="2"/>
                        </a:rPr>
                        <a:t>प्रथम</a:t>
                      </a:r>
                      <a:r>
                        <a:rPr lang="ne-NP" sz="1900" baseline="0" dirty="0" smtClean="0">
                          <a:solidFill>
                            <a:schemeClr val="bg1"/>
                          </a:solidFill>
                          <a:cs typeface="Kalimati" pitchFamily="2"/>
                        </a:rPr>
                        <a:t> चौमासिकको प्रगति</a:t>
                      </a:r>
                      <a:endParaRPr lang="en-GB" sz="1900" dirty="0">
                        <a:solidFill>
                          <a:schemeClr val="bg1"/>
                        </a:solidFill>
                        <a:cs typeface="Kalimati" pitchFamily="2"/>
                      </a:endParaRPr>
                    </a:p>
                  </a:txBody>
                  <a:tcPr marL="85725" marR="85725" marT="42851" marB="42851"/>
                </a:tc>
              </a:tr>
              <a:tr h="4938702">
                <a:tc>
                  <a:txBody>
                    <a:bodyPr/>
                    <a:lstStyle/>
                    <a:p>
                      <a:pPr marL="514350" indent="-514350">
                        <a:buFont typeface="+mj-lt"/>
                        <a:buNone/>
                      </a:pPr>
                      <a:r>
                        <a:rPr lang="ne-NP" sz="1700" dirty="0" smtClean="0">
                          <a:solidFill>
                            <a:schemeClr val="tx1"/>
                          </a:solidFill>
                          <a:cs typeface="Kalimati" pitchFamily="2"/>
                        </a:rPr>
                        <a:t>१</a:t>
                      </a:r>
                      <a:r>
                        <a:rPr lang="en-GB" sz="1700" dirty="0" smtClean="0">
                          <a:solidFill>
                            <a:schemeClr val="tx1"/>
                          </a:solidFill>
                          <a:cs typeface="Kalimati" pitchFamily="2"/>
                        </a:rPr>
                        <a:t>.</a:t>
                      </a:r>
                      <a:endParaRPr lang="en-GB" sz="1700" dirty="0">
                        <a:solidFill>
                          <a:schemeClr val="tx1"/>
                        </a:solidFill>
                        <a:cs typeface="Kalimati" pitchFamily="2"/>
                      </a:endParaRPr>
                    </a:p>
                    <a:p>
                      <a:pPr marL="514350" indent="-514350">
                        <a:buFont typeface="+mj-lt"/>
                        <a:buNone/>
                      </a:pPr>
                      <a:endParaRPr lang="en-GB" sz="1700" b="0" kern="1200" dirty="0">
                        <a:solidFill>
                          <a:schemeClr val="tx1"/>
                        </a:solidFill>
                        <a:latin typeface="+mn-lt"/>
                        <a:ea typeface="Kalimati" pitchFamily="2"/>
                        <a:cs typeface="Kalimati" pitchFamily="2"/>
                      </a:endParaRPr>
                    </a:p>
                  </a:txBody>
                  <a:tcPr marL="85725" marR="85725" marT="42851" marB="42851"/>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e-NP" sz="1700" b="0" kern="1200" baseline="0" dirty="0" smtClean="0">
                          <a:solidFill>
                            <a:srgbClr val="0000FF"/>
                          </a:solidFill>
                          <a:latin typeface="+mn-lt"/>
                          <a:ea typeface="+mn-ea"/>
                          <a:cs typeface="Kalimati" pitchFamily="2"/>
                        </a:rPr>
                        <a:t>बंकरदेखि ब्यारेक कार्यक्रम अन्तर्गत नेपाली सेनाका ८ वटा पृतना अन्तर्गत मुलुकका विभिन्न क्षेत्रमा कुल १६९ वटा नयाँ भौतिक संरचना</a:t>
                      </a:r>
                      <a:r>
                        <a:rPr lang="en-GB" sz="1700" b="0" kern="1200" baseline="0" dirty="0" smtClean="0">
                          <a:solidFill>
                            <a:srgbClr val="0000FF"/>
                          </a:solidFill>
                          <a:latin typeface="+mn-lt"/>
                          <a:ea typeface="+mn-ea"/>
                          <a:cs typeface="Kalimati" pitchFamily="2"/>
                        </a:rPr>
                        <a:t>/</a:t>
                      </a:r>
                      <a:r>
                        <a:rPr lang="ne-NP" sz="1700" b="0" kern="1200" baseline="0" dirty="0" smtClean="0">
                          <a:solidFill>
                            <a:srgbClr val="0000FF"/>
                          </a:solidFill>
                          <a:latin typeface="+mn-lt"/>
                          <a:ea typeface="+mn-ea"/>
                          <a:cs typeface="Kalimati" pitchFamily="2"/>
                        </a:rPr>
                        <a:t>पूर्वाधारहरू </a:t>
                      </a:r>
                      <a:r>
                        <a:rPr lang="en-GB" sz="1700" b="1" kern="1200" baseline="0" dirty="0" smtClean="0">
                          <a:solidFill>
                            <a:schemeClr val="dk1"/>
                          </a:solidFill>
                          <a:latin typeface="+mn-lt"/>
                          <a:ea typeface="+mn-ea"/>
                          <a:cs typeface="Kalimati" pitchFamily="2"/>
                        </a:rPr>
                        <a:t>(</a:t>
                      </a:r>
                      <a:r>
                        <a:rPr lang="ne-NP" sz="1700" kern="1200" dirty="0" smtClean="0">
                          <a:solidFill>
                            <a:schemeClr val="dk1"/>
                          </a:solidFill>
                          <a:latin typeface="+mn-lt"/>
                          <a:ea typeface="+mn-ea"/>
                          <a:cs typeface="+mn-cs"/>
                        </a:rPr>
                        <a:t>निवास भवन</a:t>
                      </a:r>
                      <a:r>
                        <a:rPr lang="en-US" sz="1700" kern="1200" dirty="0" smtClean="0">
                          <a:solidFill>
                            <a:schemeClr val="dk1"/>
                          </a:solidFill>
                          <a:latin typeface="+mn-lt"/>
                          <a:ea typeface="+mn-ea"/>
                          <a:cs typeface="+mn-cs"/>
                        </a:rPr>
                        <a:t>,</a:t>
                      </a:r>
                      <a:r>
                        <a:rPr lang="ne-NP" sz="1700" kern="1200" dirty="0" smtClean="0">
                          <a:solidFill>
                            <a:schemeClr val="dk1"/>
                          </a:solidFill>
                          <a:latin typeface="+mn-lt"/>
                          <a:ea typeface="+mn-ea"/>
                          <a:cs typeface="+mn-cs"/>
                        </a:rPr>
                        <a:t> भान्छा</a:t>
                      </a:r>
                      <a:r>
                        <a:rPr lang="en-GB" sz="1700" kern="1200" dirty="0" smtClean="0">
                          <a:solidFill>
                            <a:schemeClr val="dk1"/>
                          </a:solidFill>
                          <a:latin typeface="+mn-lt"/>
                          <a:ea typeface="+mn-ea"/>
                          <a:cs typeface="+mn-cs"/>
                        </a:rPr>
                        <a:t> </a:t>
                      </a:r>
                      <a:r>
                        <a:rPr lang="ne-NP" sz="1700" kern="1200" dirty="0" smtClean="0">
                          <a:solidFill>
                            <a:schemeClr val="dk1"/>
                          </a:solidFill>
                          <a:latin typeface="+mn-lt"/>
                          <a:ea typeface="+mn-ea"/>
                          <a:cs typeface="+mn-cs"/>
                        </a:rPr>
                        <a:t>घर</a:t>
                      </a:r>
                      <a:r>
                        <a:rPr lang="en-US" sz="1700" kern="1200" dirty="0" smtClean="0">
                          <a:solidFill>
                            <a:schemeClr val="dk1"/>
                          </a:solidFill>
                          <a:latin typeface="+mn-lt"/>
                          <a:ea typeface="+mn-ea"/>
                          <a:cs typeface="+mn-cs"/>
                        </a:rPr>
                        <a:t>,</a:t>
                      </a:r>
                      <a:r>
                        <a:rPr lang="ne-NP" sz="1700" kern="1200" dirty="0" smtClean="0">
                          <a:solidFill>
                            <a:schemeClr val="dk1"/>
                          </a:solidFill>
                          <a:latin typeface="+mn-lt"/>
                          <a:ea typeface="+mn-ea"/>
                          <a:cs typeface="+mn-cs"/>
                        </a:rPr>
                        <a:t> कार्यालय भवन</a:t>
                      </a:r>
                      <a:r>
                        <a:rPr lang="en-US" sz="1700" kern="1200" dirty="0" smtClean="0">
                          <a:solidFill>
                            <a:schemeClr val="dk1"/>
                          </a:solidFill>
                          <a:latin typeface="+mn-lt"/>
                          <a:ea typeface="+mn-ea"/>
                          <a:cs typeface="+mn-cs"/>
                        </a:rPr>
                        <a:t>, </a:t>
                      </a:r>
                      <a:r>
                        <a:rPr lang="ne-NP" sz="1700" kern="1200" dirty="0" smtClean="0">
                          <a:solidFill>
                            <a:schemeClr val="dk1"/>
                          </a:solidFill>
                          <a:latin typeface="+mn-lt"/>
                          <a:ea typeface="+mn-ea"/>
                          <a:cs typeface="+mn-cs"/>
                        </a:rPr>
                        <a:t>किचन/डाइनिङ्ग हल र अन्य भवनहरु</a:t>
                      </a:r>
                      <a:r>
                        <a:rPr lang="en-GB" sz="1700" kern="1200" dirty="0" smtClean="0">
                          <a:solidFill>
                            <a:schemeClr val="dk1"/>
                          </a:solidFill>
                          <a:latin typeface="+mn-lt"/>
                          <a:ea typeface="+mn-ea"/>
                          <a:cs typeface="+mn-cs"/>
                        </a:rPr>
                        <a:t>)</a:t>
                      </a:r>
                      <a:r>
                        <a:rPr lang="ne-NP" sz="1700" b="1" kern="1200" baseline="0" dirty="0" smtClean="0">
                          <a:solidFill>
                            <a:schemeClr val="dk1"/>
                          </a:solidFill>
                          <a:latin typeface="+mn-lt"/>
                          <a:ea typeface="+mn-ea"/>
                          <a:cs typeface="Kalimati" pitchFamily="2"/>
                        </a:rPr>
                        <a:t> निर्माण गर्ने ।</a:t>
                      </a:r>
                    </a:p>
                    <a:p>
                      <a:pPr marL="0" marR="0" indent="0" algn="l" defTabSz="914400" rtl="0" eaLnBrk="1" fontAlgn="auto" latinLnBrk="0" hangingPunct="1">
                        <a:lnSpc>
                          <a:spcPct val="100000"/>
                        </a:lnSpc>
                        <a:spcBef>
                          <a:spcPts val="0"/>
                        </a:spcBef>
                        <a:spcAft>
                          <a:spcPts val="0"/>
                        </a:spcAft>
                        <a:buClrTx/>
                        <a:buSzTx/>
                        <a:buFontTx/>
                        <a:buNone/>
                        <a:tabLst/>
                        <a:defRPr/>
                      </a:pPr>
                      <a:endParaRPr lang="ne-NP" sz="1700" b="1" kern="1200" baseline="0" dirty="0" smtClean="0">
                        <a:solidFill>
                          <a:schemeClr val="dk1"/>
                        </a:solidFill>
                        <a:latin typeface="+mn-lt"/>
                        <a:ea typeface="+mn-ea"/>
                        <a:cs typeface="Kalimati" pitchFamily="2"/>
                      </a:endParaRPr>
                    </a:p>
                    <a:p>
                      <a:pPr lvl="0">
                        <a:lnSpc>
                          <a:spcPct val="150000"/>
                        </a:lnSpc>
                      </a:pPr>
                      <a:r>
                        <a:rPr lang="en-GB" sz="1700" kern="1200" dirty="0" smtClean="0">
                          <a:solidFill>
                            <a:schemeClr val="dk1"/>
                          </a:solidFill>
                          <a:latin typeface="+mn-lt"/>
                          <a:ea typeface="+mn-ea"/>
                          <a:cs typeface="+mn-cs"/>
                        </a:rPr>
                        <a:t>  </a:t>
                      </a:r>
                      <a:r>
                        <a:rPr lang="ne-NP" sz="1700" kern="1200" dirty="0" smtClean="0">
                          <a:solidFill>
                            <a:schemeClr val="dk1"/>
                          </a:solidFill>
                          <a:latin typeface="+mn-lt"/>
                          <a:ea typeface="+mn-ea"/>
                          <a:cs typeface="Kalimati" pitchFamily="2"/>
                        </a:rPr>
                        <a:t>पूर्वी पृतना अन्तर्गत</a:t>
                      </a:r>
                      <a:r>
                        <a:rPr lang="en-GB" sz="1700" kern="1200" dirty="0" smtClean="0">
                          <a:solidFill>
                            <a:schemeClr val="dk1"/>
                          </a:solidFill>
                          <a:latin typeface="+mn-lt"/>
                          <a:ea typeface="+mn-ea"/>
                          <a:cs typeface="Kalimati" pitchFamily="2"/>
                        </a:rPr>
                        <a:t>              </a:t>
                      </a:r>
                      <a:r>
                        <a:rPr lang="ne-NP" sz="1700" kern="1200" dirty="0" smtClean="0">
                          <a:solidFill>
                            <a:schemeClr val="dk1"/>
                          </a:solidFill>
                          <a:latin typeface="+mn-lt"/>
                          <a:ea typeface="+mn-ea"/>
                          <a:cs typeface="Kalimati" pitchFamily="2"/>
                        </a:rPr>
                        <a:t> -१३</a:t>
                      </a:r>
                      <a:endParaRPr lang="en-GB" sz="1700" kern="1200" dirty="0" smtClean="0">
                        <a:solidFill>
                          <a:schemeClr val="dk1"/>
                        </a:solidFill>
                        <a:latin typeface="+mn-lt"/>
                        <a:ea typeface="+mn-ea"/>
                        <a:cs typeface="Kalimati" pitchFamily="2"/>
                      </a:endParaRPr>
                    </a:p>
                    <a:p>
                      <a:pPr lvl="0">
                        <a:lnSpc>
                          <a:spcPct val="150000"/>
                        </a:lnSpc>
                      </a:pPr>
                      <a:r>
                        <a:rPr lang="ne-NP" sz="1700" kern="1200" dirty="0" smtClean="0">
                          <a:solidFill>
                            <a:schemeClr val="dk1"/>
                          </a:solidFill>
                          <a:latin typeface="+mn-lt"/>
                          <a:ea typeface="+mn-ea"/>
                          <a:cs typeface="Kalimati" pitchFamily="2"/>
                        </a:rPr>
                        <a:t> मध्य पूर्वी पृतना अन्तर्गत</a:t>
                      </a:r>
                      <a:r>
                        <a:rPr lang="en-GB" sz="1700" kern="1200" dirty="0" smtClean="0">
                          <a:solidFill>
                            <a:schemeClr val="dk1"/>
                          </a:solidFill>
                          <a:latin typeface="+mn-lt"/>
                          <a:ea typeface="+mn-ea"/>
                          <a:cs typeface="Kalimati" pitchFamily="2"/>
                        </a:rPr>
                        <a:t>    </a:t>
                      </a:r>
                      <a:r>
                        <a:rPr lang="ne-NP" sz="1700" kern="1200" dirty="0" smtClean="0">
                          <a:solidFill>
                            <a:schemeClr val="dk1"/>
                          </a:solidFill>
                          <a:latin typeface="+mn-lt"/>
                          <a:ea typeface="+mn-ea"/>
                          <a:cs typeface="Kalimati" pitchFamily="2"/>
                        </a:rPr>
                        <a:t> </a:t>
                      </a:r>
                      <a:r>
                        <a:rPr lang="en-GB" sz="1700" kern="1200" dirty="0" smtClean="0">
                          <a:solidFill>
                            <a:schemeClr val="dk1"/>
                          </a:solidFill>
                          <a:latin typeface="+mn-lt"/>
                          <a:ea typeface="+mn-ea"/>
                          <a:cs typeface="Kalimati" pitchFamily="2"/>
                        </a:rPr>
                        <a:t> </a:t>
                      </a:r>
                      <a:r>
                        <a:rPr lang="ne-NP" sz="1700" kern="1200" dirty="0" smtClean="0">
                          <a:solidFill>
                            <a:schemeClr val="dk1"/>
                          </a:solidFill>
                          <a:latin typeface="+mn-lt"/>
                          <a:ea typeface="+mn-ea"/>
                          <a:cs typeface="Kalimati" pitchFamily="2"/>
                        </a:rPr>
                        <a:t>-१८</a:t>
                      </a:r>
                      <a:endParaRPr lang="en-GB" sz="1700" kern="1200" dirty="0" smtClean="0">
                        <a:solidFill>
                          <a:schemeClr val="dk1"/>
                        </a:solidFill>
                        <a:latin typeface="+mn-lt"/>
                        <a:ea typeface="+mn-ea"/>
                        <a:cs typeface="Kalimati" pitchFamily="2"/>
                      </a:endParaRPr>
                    </a:p>
                    <a:p>
                      <a:pPr lvl="0">
                        <a:lnSpc>
                          <a:spcPct val="150000"/>
                        </a:lnSpc>
                      </a:pPr>
                      <a:r>
                        <a:rPr lang="ne-NP" sz="1700" kern="1200" dirty="0" smtClean="0">
                          <a:solidFill>
                            <a:schemeClr val="dk1"/>
                          </a:solidFill>
                          <a:latin typeface="+mn-lt"/>
                          <a:ea typeface="+mn-ea"/>
                          <a:cs typeface="Kalimati" pitchFamily="2"/>
                        </a:rPr>
                        <a:t> मध्य पृतना अन्तर्गत</a:t>
                      </a:r>
                      <a:r>
                        <a:rPr lang="en-GB" sz="1700" kern="1200" dirty="0" smtClean="0">
                          <a:solidFill>
                            <a:schemeClr val="dk1"/>
                          </a:solidFill>
                          <a:latin typeface="+mn-lt"/>
                          <a:ea typeface="+mn-ea"/>
                          <a:cs typeface="Kalimati" pitchFamily="2"/>
                        </a:rPr>
                        <a:t>            </a:t>
                      </a:r>
                      <a:r>
                        <a:rPr lang="ne-NP" sz="1700" kern="1200" dirty="0" smtClean="0">
                          <a:solidFill>
                            <a:schemeClr val="dk1"/>
                          </a:solidFill>
                          <a:latin typeface="+mn-lt"/>
                          <a:ea typeface="+mn-ea"/>
                          <a:cs typeface="Kalimati" pitchFamily="2"/>
                        </a:rPr>
                        <a:t> </a:t>
                      </a:r>
                      <a:r>
                        <a:rPr lang="en-GB" sz="1700" kern="1200" dirty="0" smtClean="0">
                          <a:solidFill>
                            <a:schemeClr val="dk1"/>
                          </a:solidFill>
                          <a:latin typeface="+mn-lt"/>
                          <a:ea typeface="+mn-ea"/>
                          <a:cs typeface="Kalimati" pitchFamily="2"/>
                        </a:rPr>
                        <a:t> </a:t>
                      </a:r>
                      <a:r>
                        <a:rPr lang="ne-NP" sz="1700" kern="1200" dirty="0" smtClean="0">
                          <a:solidFill>
                            <a:schemeClr val="dk1"/>
                          </a:solidFill>
                          <a:latin typeface="+mn-lt"/>
                          <a:ea typeface="+mn-ea"/>
                          <a:cs typeface="Kalimati" pitchFamily="2"/>
                        </a:rPr>
                        <a:t>-१२</a:t>
                      </a:r>
                      <a:endParaRPr lang="en-GB" sz="1700" kern="1200" dirty="0" smtClean="0">
                        <a:solidFill>
                          <a:schemeClr val="dk1"/>
                        </a:solidFill>
                        <a:latin typeface="+mn-lt"/>
                        <a:ea typeface="+mn-ea"/>
                        <a:cs typeface="Kalimati" pitchFamily="2"/>
                      </a:endParaRPr>
                    </a:p>
                    <a:p>
                      <a:pPr lvl="0">
                        <a:lnSpc>
                          <a:spcPct val="150000"/>
                        </a:lnSpc>
                      </a:pPr>
                      <a:r>
                        <a:rPr lang="ne-NP" sz="1700" kern="1200" dirty="0" smtClean="0">
                          <a:solidFill>
                            <a:schemeClr val="dk1"/>
                          </a:solidFill>
                          <a:latin typeface="+mn-lt"/>
                          <a:ea typeface="+mn-ea"/>
                          <a:cs typeface="Kalimati" pitchFamily="2"/>
                        </a:rPr>
                        <a:t> पश्चिम पृतना अन्तर्गत</a:t>
                      </a:r>
                      <a:r>
                        <a:rPr lang="en-GB" sz="1700" kern="1200" dirty="0" smtClean="0">
                          <a:solidFill>
                            <a:schemeClr val="dk1"/>
                          </a:solidFill>
                          <a:latin typeface="+mn-lt"/>
                          <a:ea typeface="+mn-ea"/>
                          <a:cs typeface="Kalimati" pitchFamily="2"/>
                        </a:rPr>
                        <a:t>          </a:t>
                      </a:r>
                      <a:r>
                        <a:rPr lang="ne-NP" sz="1700" kern="1200" dirty="0" smtClean="0">
                          <a:solidFill>
                            <a:schemeClr val="dk1"/>
                          </a:solidFill>
                          <a:latin typeface="+mn-lt"/>
                          <a:ea typeface="+mn-ea"/>
                          <a:cs typeface="Kalimati" pitchFamily="2"/>
                        </a:rPr>
                        <a:t> </a:t>
                      </a:r>
                      <a:r>
                        <a:rPr lang="en-GB" sz="1700" kern="1200" dirty="0" smtClean="0">
                          <a:solidFill>
                            <a:schemeClr val="dk1"/>
                          </a:solidFill>
                          <a:latin typeface="+mn-lt"/>
                          <a:ea typeface="+mn-ea"/>
                          <a:cs typeface="Kalimati" pitchFamily="2"/>
                        </a:rPr>
                        <a:t> </a:t>
                      </a:r>
                      <a:r>
                        <a:rPr lang="ne-NP" sz="1700" kern="1200" dirty="0" smtClean="0">
                          <a:solidFill>
                            <a:schemeClr val="dk1"/>
                          </a:solidFill>
                          <a:latin typeface="+mn-lt"/>
                          <a:ea typeface="+mn-ea"/>
                          <a:cs typeface="Kalimati" pitchFamily="2"/>
                        </a:rPr>
                        <a:t>-२०</a:t>
                      </a:r>
                      <a:endParaRPr lang="en-GB" sz="1700" kern="1200" dirty="0" smtClean="0">
                        <a:solidFill>
                          <a:schemeClr val="dk1"/>
                        </a:solidFill>
                        <a:latin typeface="+mn-lt"/>
                        <a:ea typeface="+mn-ea"/>
                        <a:cs typeface="Kalimati" pitchFamily="2"/>
                      </a:endParaRPr>
                    </a:p>
                    <a:p>
                      <a:pPr lvl="0">
                        <a:lnSpc>
                          <a:spcPct val="150000"/>
                        </a:lnSpc>
                      </a:pPr>
                      <a:r>
                        <a:rPr lang="ne-NP" sz="1700" kern="1200" dirty="0" smtClean="0">
                          <a:solidFill>
                            <a:schemeClr val="dk1"/>
                          </a:solidFill>
                          <a:latin typeface="+mn-lt"/>
                          <a:ea typeface="+mn-ea"/>
                          <a:cs typeface="Kalimati" pitchFamily="2"/>
                        </a:rPr>
                        <a:t> मध्य पश्चिम पृतना अन्तर्गत</a:t>
                      </a:r>
                      <a:r>
                        <a:rPr lang="en-GB" sz="1700" kern="1200" dirty="0" smtClean="0">
                          <a:solidFill>
                            <a:schemeClr val="dk1"/>
                          </a:solidFill>
                          <a:latin typeface="+mn-lt"/>
                          <a:ea typeface="+mn-ea"/>
                          <a:cs typeface="Kalimati" pitchFamily="2"/>
                        </a:rPr>
                        <a:t>  </a:t>
                      </a:r>
                      <a:r>
                        <a:rPr lang="ne-NP" sz="1700" kern="1200" dirty="0" smtClean="0">
                          <a:solidFill>
                            <a:schemeClr val="dk1"/>
                          </a:solidFill>
                          <a:latin typeface="+mn-lt"/>
                          <a:ea typeface="+mn-ea"/>
                          <a:cs typeface="Kalimati" pitchFamily="2"/>
                        </a:rPr>
                        <a:t> -२०</a:t>
                      </a:r>
                      <a:endParaRPr lang="en-GB" sz="1700" kern="1200" dirty="0" smtClean="0">
                        <a:solidFill>
                          <a:schemeClr val="dk1"/>
                        </a:solidFill>
                        <a:latin typeface="+mn-lt"/>
                        <a:ea typeface="+mn-ea"/>
                        <a:cs typeface="Kalimati" pitchFamily="2"/>
                      </a:endParaRPr>
                    </a:p>
                    <a:p>
                      <a:pPr lvl="0">
                        <a:lnSpc>
                          <a:spcPct val="150000"/>
                        </a:lnSpc>
                      </a:pPr>
                      <a:r>
                        <a:rPr lang="ne-NP" sz="1700" kern="1200" dirty="0" smtClean="0">
                          <a:solidFill>
                            <a:schemeClr val="dk1"/>
                          </a:solidFill>
                          <a:latin typeface="+mn-lt"/>
                          <a:ea typeface="+mn-ea"/>
                          <a:cs typeface="Kalimati" pitchFamily="2"/>
                        </a:rPr>
                        <a:t> उत्तर पश्चिम पृतना अन्तर्गत</a:t>
                      </a:r>
                      <a:r>
                        <a:rPr lang="en-GB" sz="1700" kern="1200" dirty="0" smtClean="0">
                          <a:solidFill>
                            <a:schemeClr val="dk1"/>
                          </a:solidFill>
                          <a:latin typeface="+mn-lt"/>
                          <a:ea typeface="+mn-ea"/>
                          <a:cs typeface="Kalimati" pitchFamily="2"/>
                        </a:rPr>
                        <a:t> </a:t>
                      </a:r>
                      <a:r>
                        <a:rPr lang="ne-NP" sz="1700" kern="1200" dirty="0" smtClean="0">
                          <a:solidFill>
                            <a:schemeClr val="dk1"/>
                          </a:solidFill>
                          <a:latin typeface="+mn-lt"/>
                          <a:ea typeface="+mn-ea"/>
                          <a:cs typeface="Kalimati" pitchFamily="2"/>
                        </a:rPr>
                        <a:t> </a:t>
                      </a:r>
                      <a:r>
                        <a:rPr lang="en-GB" sz="1700" kern="1200" dirty="0" smtClean="0">
                          <a:solidFill>
                            <a:schemeClr val="dk1"/>
                          </a:solidFill>
                          <a:latin typeface="+mn-lt"/>
                          <a:ea typeface="+mn-ea"/>
                          <a:cs typeface="Kalimati" pitchFamily="2"/>
                        </a:rPr>
                        <a:t> </a:t>
                      </a:r>
                      <a:r>
                        <a:rPr lang="ne-NP" sz="1700" kern="1200" dirty="0" smtClean="0">
                          <a:solidFill>
                            <a:schemeClr val="dk1"/>
                          </a:solidFill>
                          <a:latin typeface="+mn-lt"/>
                          <a:ea typeface="+mn-ea"/>
                          <a:cs typeface="Kalimati" pitchFamily="2"/>
                        </a:rPr>
                        <a:t>-१०</a:t>
                      </a:r>
                      <a:endParaRPr lang="en-GB" sz="1700" kern="1200" dirty="0" smtClean="0">
                        <a:solidFill>
                          <a:schemeClr val="dk1"/>
                        </a:solidFill>
                        <a:latin typeface="+mn-lt"/>
                        <a:ea typeface="+mn-ea"/>
                        <a:cs typeface="Kalimati" pitchFamily="2"/>
                      </a:endParaRPr>
                    </a:p>
                    <a:p>
                      <a:pPr lvl="0">
                        <a:lnSpc>
                          <a:spcPct val="150000"/>
                        </a:lnSpc>
                      </a:pPr>
                      <a:r>
                        <a:rPr lang="ne-NP" sz="1700" kern="1200" dirty="0" smtClean="0">
                          <a:solidFill>
                            <a:schemeClr val="dk1"/>
                          </a:solidFill>
                          <a:latin typeface="+mn-lt"/>
                          <a:ea typeface="+mn-ea"/>
                          <a:cs typeface="Kalimati" pitchFamily="2"/>
                        </a:rPr>
                        <a:t> सुदुर पश्चिम पृतना अन्तर्गत</a:t>
                      </a:r>
                      <a:r>
                        <a:rPr lang="en-GB" sz="1700" kern="1200" dirty="0" smtClean="0">
                          <a:solidFill>
                            <a:schemeClr val="dk1"/>
                          </a:solidFill>
                          <a:latin typeface="+mn-lt"/>
                          <a:ea typeface="+mn-ea"/>
                          <a:cs typeface="Kalimati" pitchFamily="2"/>
                        </a:rPr>
                        <a:t>  </a:t>
                      </a:r>
                      <a:r>
                        <a:rPr lang="ne-NP" sz="1700" kern="1200" dirty="0" smtClean="0">
                          <a:solidFill>
                            <a:schemeClr val="dk1"/>
                          </a:solidFill>
                          <a:latin typeface="+mn-lt"/>
                          <a:ea typeface="+mn-ea"/>
                          <a:cs typeface="Kalimati" pitchFamily="2"/>
                        </a:rPr>
                        <a:t> -१४</a:t>
                      </a:r>
                      <a:endParaRPr lang="en-GB" sz="1700" kern="1200" dirty="0" smtClean="0">
                        <a:solidFill>
                          <a:schemeClr val="dk1"/>
                        </a:solidFill>
                        <a:latin typeface="+mn-lt"/>
                        <a:ea typeface="+mn-ea"/>
                        <a:cs typeface="Kalimati" pitchFamily="2"/>
                      </a:endParaRPr>
                    </a:p>
                    <a:p>
                      <a:pPr>
                        <a:lnSpc>
                          <a:spcPct val="150000"/>
                        </a:lnSpc>
                      </a:pPr>
                      <a:r>
                        <a:rPr lang="ne-NP" sz="1700" kern="1200" dirty="0" smtClean="0">
                          <a:solidFill>
                            <a:schemeClr val="dk1"/>
                          </a:solidFill>
                          <a:latin typeface="+mn-lt"/>
                          <a:ea typeface="+mn-ea"/>
                          <a:cs typeface="Kalimati" pitchFamily="2"/>
                        </a:rPr>
                        <a:t> उपत्यका पृतना अन्तर्गत</a:t>
                      </a:r>
                      <a:r>
                        <a:rPr lang="en-GB" sz="1700" kern="1200" dirty="0" smtClean="0">
                          <a:solidFill>
                            <a:schemeClr val="dk1"/>
                          </a:solidFill>
                          <a:latin typeface="+mn-lt"/>
                          <a:ea typeface="+mn-ea"/>
                          <a:cs typeface="Kalimati" pitchFamily="2"/>
                        </a:rPr>
                        <a:t>      </a:t>
                      </a:r>
                      <a:r>
                        <a:rPr lang="ne-NP" sz="1700" kern="1200" dirty="0" smtClean="0">
                          <a:solidFill>
                            <a:schemeClr val="dk1"/>
                          </a:solidFill>
                          <a:latin typeface="+mn-lt"/>
                          <a:ea typeface="+mn-ea"/>
                          <a:cs typeface="Kalimati" pitchFamily="2"/>
                        </a:rPr>
                        <a:t> -६२</a:t>
                      </a:r>
                      <a:endParaRPr lang="ne-NP" sz="1700" b="1" kern="1200" baseline="0" dirty="0" smtClean="0">
                        <a:solidFill>
                          <a:schemeClr val="dk1"/>
                        </a:solidFill>
                        <a:latin typeface="+mn-lt"/>
                        <a:ea typeface="+mn-ea"/>
                        <a:cs typeface="Kalimati" pitchFamily="2"/>
                      </a:endParaRPr>
                    </a:p>
                  </a:txBody>
                  <a:tcPr marL="85725" marR="85725" marT="42851" marB="42851"/>
                </a:tc>
                <a:tc>
                  <a:txBody>
                    <a:bodyPr/>
                    <a:lstStyle/>
                    <a:p>
                      <a:pPr marL="179388" indent="-179388">
                        <a:buFont typeface="Arial" pitchFamily="34" charset="0"/>
                        <a:buChar char="•"/>
                      </a:pPr>
                      <a:r>
                        <a:rPr lang="ne-NP" sz="1700" b="0" kern="1200" baseline="0" dirty="0" smtClean="0">
                          <a:solidFill>
                            <a:schemeClr val="tx1"/>
                          </a:solidFill>
                          <a:latin typeface="+mn-lt"/>
                          <a:ea typeface="Kalimati" pitchFamily="2"/>
                          <a:cs typeface="Kalimati" pitchFamily="2"/>
                        </a:rPr>
                        <a:t>नयाँ भवन निर्माणको लागि नक्सा तथा लगत इस्टिमेटको तयारी</a:t>
                      </a:r>
                    </a:p>
                    <a:p>
                      <a:pPr marL="179388" indent="-179388">
                        <a:buFont typeface="Arial" pitchFamily="34" charset="0"/>
                        <a:buChar char="•"/>
                      </a:pPr>
                      <a:endParaRPr lang="ne-NP" sz="1700" b="0" kern="1200" baseline="0" dirty="0" smtClean="0">
                        <a:solidFill>
                          <a:schemeClr val="tx1"/>
                        </a:solidFill>
                        <a:latin typeface="+mn-lt"/>
                        <a:ea typeface="Kalimati" pitchFamily="2"/>
                        <a:cs typeface="Kalimati" pitchFamily="2"/>
                      </a:endParaRPr>
                    </a:p>
                    <a:p>
                      <a:pPr marL="179388" indent="-179388">
                        <a:buFont typeface="Arial" pitchFamily="34" charset="0"/>
                        <a:buChar char="•"/>
                      </a:pPr>
                      <a:r>
                        <a:rPr lang="ne-NP" sz="1700" b="0" kern="1200" baseline="0" dirty="0" smtClean="0">
                          <a:solidFill>
                            <a:schemeClr val="tx1"/>
                          </a:solidFill>
                          <a:latin typeface="+mn-lt"/>
                          <a:ea typeface="Kalimati" pitchFamily="2"/>
                          <a:cs typeface="Kalimati" pitchFamily="2"/>
                        </a:rPr>
                        <a:t>बोलपत्र आह्वान गरी जग खन्न कार्य शुरु गर्ने । (२०</a:t>
                      </a:r>
                      <a:r>
                        <a:rPr lang="en-US" sz="1700" b="0" kern="1200" baseline="0" dirty="0" smtClean="0">
                          <a:solidFill>
                            <a:schemeClr val="tx1"/>
                          </a:solidFill>
                          <a:latin typeface="+mn-lt"/>
                          <a:ea typeface="Kalimati" pitchFamily="2"/>
                          <a:cs typeface="Kalimati" pitchFamily="2"/>
                        </a:rPr>
                        <a:t>%</a:t>
                      </a:r>
                      <a:r>
                        <a:rPr lang="ne-NP" sz="1700" b="0" kern="1200" baseline="0" dirty="0" smtClean="0">
                          <a:solidFill>
                            <a:schemeClr val="tx1"/>
                          </a:solidFill>
                          <a:latin typeface="+mn-lt"/>
                          <a:ea typeface="Kalimati" pitchFamily="2"/>
                          <a:cs typeface="Kalimati" pitchFamily="2"/>
                        </a:rPr>
                        <a:t>) </a:t>
                      </a:r>
                    </a:p>
                    <a:p>
                      <a:pPr marL="179388" indent="-179388">
                        <a:buFont typeface="Arial" pitchFamily="34" charset="0"/>
                        <a:buNone/>
                      </a:pPr>
                      <a:endParaRPr lang="ne-NP" sz="1700" b="0" kern="1200" baseline="0" dirty="0" smtClean="0">
                        <a:solidFill>
                          <a:schemeClr val="tx1"/>
                        </a:solidFill>
                        <a:latin typeface="+mn-lt"/>
                        <a:ea typeface="Kalimati" pitchFamily="2"/>
                        <a:cs typeface="Kalimati" pitchFamily="2"/>
                      </a:endParaRPr>
                    </a:p>
                    <a:p>
                      <a:pPr marL="179388" indent="-179388">
                        <a:buFont typeface="Arial" pitchFamily="34" charset="0"/>
                        <a:buNone/>
                      </a:pPr>
                      <a:endParaRPr lang="en-GB" sz="1700" b="0" kern="1200" dirty="0" smtClean="0">
                        <a:solidFill>
                          <a:schemeClr val="tx1"/>
                        </a:solidFill>
                        <a:latin typeface="+mn-lt"/>
                        <a:ea typeface="Kalimati" pitchFamily="2"/>
                        <a:cs typeface="Kalimati" pitchFamily="2"/>
                      </a:endParaRPr>
                    </a:p>
                  </a:txBody>
                  <a:tcPr marL="85725" marR="85725" marT="42851" marB="42851"/>
                </a:tc>
                <a:tc>
                  <a:txBody>
                    <a:bodyPr/>
                    <a:lstStyle/>
                    <a:p>
                      <a:pPr marL="168275" indent="-168275">
                        <a:buFont typeface="Wingdings" pitchFamily="2" charset="2"/>
                        <a:buChar char="§"/>
                      </a:pPr>
                      <a:r>
                        <a:rPr lang="ne-NP" sz="1700" b="0" kern="1200" dirty="0" smtClean="0">
                          <a:solidFill>
                            <a:schemeClr val="tx1"/>
                          </a:solidFill>
                          <a:latin typeface="+mn-lt"/>
                          <a:ea typeface="Kalimati" pitchFamily="2"/>
                          <a:cs typeface="Kalimati" pitchFamily="2"/>
                        </a:rPr>
                        <a:t>निर्माण गरिने भौतिक संरचनाको डिजाइनिङ्ग</a:t>
                      </a:r>
                      <a:r>
                        <a:rPr lang="ne-NP" sz="1700" b="0" kern="1200" baseline="0" dirty="0" smtClean="0">
                          <a:solidFill>
                            <a:schemeClr val="tx1"/>
                          </a:solidFill>
                          <a:latin typeface="+mn-lt"/>
                          <a:ea typeface="Kalimati" pitchFamily="2"/>
                          <a:cs typeface="Kalimati" pitchFamily="2"/>
                        </a:rPr>
                        <a:t> </a:t>
                      </a:r>
                      <a:r>
                        <a:rPr lang="ne-NP" sz="1700" b="0" kern="1200" dirty="0" smtClean="0">
                          <a:solidFill>
                            <a:schemeClr val="tx1"/>
                          </a:solidFill>
                          <a:latin typeface="+mn-lt"/>
                          <a:ea typeface="Kalimati" pitchFamily="2"/>
                          <a:cs typeface="Kalimati" pitchFamily="2"/>
                        </a:rPr>
                        <a:t>तथा ड्रइङ कार्य सम्पन्न भई </a:t>
                      </a:r>
                      <a:r>
                        <a:rPr lang="en-US" sz="1700" b="0" kern="1200" dirty="0" smtClean="0">
                          <a:solidFill>
                            <a:schemeClr val="tx1"/>
                          </a:solidFill>
                          <a:latin typeface="+mn-lt"/>
                          <a:ea typeface="Kalimati" pitchFamily="2"/>
                          <a:cs typeface="Kalimati" pitchFamily="2"/>
                        </a:rPr>
                        <a:t>e-GP</a:t>
                      </a:r>
                      <a:r>
                        <a:rPr lang="ne-NP" sz="1700" b="0" kern="1200" dirty="0" smtClean="0">
                          <a:solidFill>
                            <a:schemeClr val="tx1"/>
                          </a:solidFill>
                          <a:latin typeface="+mn-lt"/>
                          <a:ea typeface="Kalimati" pitchFamily="2"/>
                          <a:cs typeface="Kalimati" pitchFamily="2"/>
                        </a:rPr>
                        <a:t> प्रणालीद्वारा ठेक्काको बोलपत्र आह्वान भएको ।</a:t>
                      </a:r>
                    </a:p>
                    <a:p>
                      <a:pPr marL="168275" indent="-168275">
                        <a:buFont typeface="Wingdings" pitchFamily="2" charset="2"/>
                        <a:buChar char="§"/>
                      </a:pPr>
                      <a:endParaRPr lang="ne-NP" sz="1700" b="0" kern="1200" dirty="0" smtClean="0">
                        <a:solidFill>
                          <a:schemeClr val="tx1"/>
                        </a:solidFill>
                        <a:latin typeface="+mn-lt"/>
                        <a:ea typeface="Kalimati" pitchFamily="2"/>
                        <a:cs typeface="Kalimati" pitchFamily="2"/>
                      </a:endParaRPr>
                    </a:p>
                    <a:p>
                      <a:pPr marL="285750" indent="-285750">
                        <a:buFont typeface="Arial" panose="020B0604020202020204" pitchFamily="34" charset="0"/>
                        <a:buChar char="•"/>
                      </a:pPr>
                      <a:r>
                        <a:rPr lang="ne-NP" sz="1700" b="0" kern="1200" dirty="0" smtClean="0">
                          <a:solidFill>
                            <a:schemeClr val="tx1"/>
                          </a:solidFill>
                          <a:latin typeface="+mn-lt"/>
                          <a:ea typeface="Kalimati" pitchFamily="2"/>
                          <a:cs typeface="Kalimati" pitchFamily="2"/>
                        </a:rPr>
                        <a:t>केही युनिटहरुमा निर्माणको लागि जगको कार्य भइरहेकोले १७</a:t>
                      </a:r>
                      <a:r>
                        <a:rPr lang="en-US" sz="1700" b="0" kern="1200" dirty="0" smtClean="0">
                          <a:solidFill>
                            <a:schemeClr val="tx1"/>
                          </a:solidFill>
                          <a:latin typeface="+mn-lt"/>
                          <a:ea typeface="Kalimati" pitchFamily="2"/>
                          <a:cs typeface="Kalimati" pitchFamily="2"/>
                        </a:rPr>
                        <a:t>%</a:t>
                      </a:r>
                      <a:r>
                        <a:rPr lang="ne-NP" sz="1700" b="0" kern="1200" dirty="0" smtClean="0">
                          <a:solidFill>
                            <a:schemeClr val="tx1"/>
                          </a:solidFill>
                          <a:latin typeface="+mn-lt"/>
                          <a:ea typeface="Kalimati" pitchFamily="2"/>
                          <a:cs typeface="Kalimati" pitchFamily="2"/>
                        </a:rPr>
                        <a:t> कार्य सम्पन्न भई ८५</a:t>
                      </a:r>
                      <a:r>
                        <a:rPr lang="en-US" sz="1700" b="0" kern="1200" dirty="0" smtClean="0">
                          <a:solidFill>
                            <a:schemeClr val="tx1"/>
                          </a:solidFill>
                          <a:latin typeface="+mn-lt"/>
                          <a:ea typeface="Kalimati" pitchFamily="2"/>
                          <a:cs typeface="Kalimati" pitchFamily="2"/>
                        </a:rPr>
                        <a:t>%</a:t>
                      </a:r>
                      <a:r>
                        <a:rPr lang="ne-NP" sz="1700" b="0" kern="1200" dirty="0" smtClean="0">
                          <a:solidFill>
                            <a:schemeClr val="tx1"/>
                          </a:solidFill>
                          <a:latin typeface="+mn-lt"/>
                          <a:ea typeface="Kalimati" pitchFamily="2"/>
                          <a:cs typeface="Kalimati" pitchFamily="2"/>
                        </a:rPr>
                        <a:t> उपलब्धि । </a:t>
                      </a: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ne-NP" sz="1600" b="1" u="sng" dirty="0" smtClean="0">
                        <a:solidFill>
                          <a:srgbClr val="000000"/>
                        </a:solidFill>
                        <a:cs typeface="Kalimati" panose="00000400000000000000" pitchFamily="2"/>
                      </a:endParaRP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ne-NP" sz="1800" b="1" u="sng" dirty="0" smtClean="0">
                          <a:solidFill>
                            <a:srgbClr val="0000FF"/>
                          </a:solidFill>
                          <a:cs typeface="Kalimati" panose="00000400000000000000" pitchFamily="2"/>
                        </a:rPr>
                        <a:t>विनियोजित</a:t>
                      </a:r>
                      <a:r>
                        <a:rPr lang="ne-NP" sz="1800" b="1" u="sng" baseline="0" dirty="0" smtClean="0">
                          <a:solidFill>
                            <a:srgbClr val="0000FF"/>
                          </a:solidFill>
                          <a:cs typeface="Kalimati" panose="00000400000000000000" pitchFamily="2"/>
                        </a:rPr>
                        <a:t> </a:t>
                      </a:r>
                      <a:r>
                        <a:rPr lang="ne-NP" sz="1800" b="1" u="sng" dirty="0" smtClean="0">
                          <a:solidFill>
                            <a:srgbClr val="0000FF"/>
                          </a:solidFill>
                          <a:cs typeface="Kalimati" panose="00000400000000000000" pitchFamily="2"/>
                        </a:rPr>
                        <a:t>बजेट रु. १</a:t>
                      </a:r>
                      <a:r>
                        <a:rPr lang="en-GB" sz="1800" b="1" u="sng" dirty="0" smtClean="0">
                          <a:solidFill>
                            <a:srgbClr val="0000FF"/>
                          </a:solidFill>
                          <a:cs typeface="Kalimati" panose="00000400000000000000" pitchFamily="2"/>
                        </a:rPr>
                        <a:t>,</a:t>
                      </a:r>
                      <a:r>
                        <a:rPr lang="ne-NP" sz="1800" b="1" u="sng" dirty="0" smtClean="0">
                          <a:solidFill>
                            <a:srgbClr val="0000FF"/>
                          </a:solidFill>
                          <a:cs typeface="Kalimati" panose="00000400000000000000" pitchFamily="2"/>
                        </a:rPr>
                        <a:t>७६</a:t>
                      </a:r>
                      <a:r>
                        <a:rPr lang="en-GB" sz="1800" b="1" u="sng" dirty="0" smtClean="0">
                          <a:solidFill>
                            <a:srgbClr val="0000FF"/>
                          </a:solidFill>
                          <a:cs typeface="Kalimati" panose="00000400000000000000" pitchFamily="2"/>
                        </a:rPr>
                        <a:t>,</a:t>
                      </a:r>
                      <a:r>
                        <a:rPr lang="ne-NP" sz="1800" b="1" u="sng" dirty="0" smtClean="0">
                          <a:solidFill>
                            <a:srgbClr val="0000FF"/>
                          </a:solidFill>
                          <a:cs typeface="Kalimati" panose="00000400000000000000" pitchFamily="2"/>
                        </a:rPr>
                        <a:t>८३</a:t>
                      </a:r>
                      <a:r>
                        <a:rPr lang="en-GB" sz="1800" b="1" u="sng" dirty="0" smtClean="0">
                          <a:solidFill>
                            <a:srgbClr val="0000FF"/>
                          </a:solidFill>
                          <a:cs typeface="Kalimati" panose="00000400000000000000" pitchFamily="2"/>
                        </a:rPr>
                        <a:t>,</a:t>
                      </a:r>
                      <a:r>
                        <a:rPr lang="ne-NP" sz="1800" b="1" u="sng" dirty="0" smtClean="0">
                          <a:solidFill>
                            <a:srgbClr val="0000FF"/>
                          </a:solidFill>
                          <a:cs typeface="Kalimati" panose="00000400000000000000" pitchFamily="2"/>
                        </a:rPr>
                        <a:t>०००००</a:t>
                      </a:r>
                      <a:endParaRPr lang="ne-NP" sz="1600" b="1" u="sng" dirty="0" smtClean="0">
                        <a:solidFill>
                          <a:srgbClr val="0000FF"/>
                        </a:solidFill>
                        <a:cs typeface="Kalimati" panose="00000400000000000000" pitchFamily="2"/>
                      </a:endParaRP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ne-NP" sz="1600" b="1" u="sng" dirty="0" smtClean="0">
                        <a:solidFill>
                          <a:srgbClr val="000000"/>
                        </a:solidFill>
                        <a:cs typeface="Kalimati" panose="00000400000000000000" pitchFamily="2"/>
                      </a:endParaRPr>
                    </a:p>
                    <a:p>
                      <a:pPr marL="285750" marR="0" indent="-28575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ne-NP" sz="1600" b="1" u="sng" kern="1200" dirty="0" smtClean="0">
                        <a:solidFill>
                          <a:srgbClr val="000000"/>
                        </a:solidFill>
                        <a:latin typeface="+mn-lt"/>
                        <a:ea typeface="+mn-ea"/>
                        <a:cs typeface="Kalimati" panose="00000400000000000000" pitchFamily="2"/>
                      </a:endParaRPr>
                    </a:p>
                    <a:p>
                      <a:pPr marL="285750" marR="0" indent="-28575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ne-NP" sz="1800" b="0" kern="1200" dirty="0" smtClean="0">
                          <a:solidFill>
                            <a:srgbClr val="FF0000"/>
                          </a:solidFill>
                          <a:latin typeface="+mn-lt"/>
                          <a:ea typeface="+mn-ea"/>
                          <a:cs typeface="+mn-cs"/>
                        </a:rPr>
                        <a:t>चौमासिक</a:t>
                      </a:r>
                      <a:r>
                        <a:rPr lang="ne-NP" sz="1800" b="0" kern="1200" baseline="0" dirty="0" smtClean="0">
                          <a:solidFill>
                            <a:srgbClr val="FF0000"/>
                          </a:solidFill>
                          <a:latin typeface="+mn-lt"/>
                          <a:ea typeface="+mn-ea"/>
                          <a:cs typeface="+mn-cs"/>
                        </a:rPr>
                        <a:t> लक्ष्यको ८५ </a:t>
                      </a:r>
                      <a:r>
                        <a:rPr lang="en-US" sz="1800" b="0" kern="1200" baseline="0" dirty="0" smtClean="0">
                          <a:solidFill>
                            <a:srgbClr val="FF0000"/>
                          </a:solidFill>
                          <a:latin typeface="+mn-lt"/>
                          <a:ea typeface="+mn-ea"/>
                          <a:cs typeface="+mn-cs"/>
                        </a:rPr>
                        <a:t>%</a:t>
                      </a:r>
                      <a:r>
                        <a:rPr lang="ne-NP" sz="1800" b="0" kern="1200" baseline="0" dirty="0" smtClean="0">
                          <a:solidFill>
                            <a:srgbClr val="FF0000"/>
                          </a:solidFill>
                          <a:latin typeface="+mn-lt"/>
                          <a:ea typeface="+mn-ea"/>
                          <a:cs typeface="+mn-cs"/>
                        </a:rPr>
                        <a:t> काम सम्पन्न ।</a:t>
                      </a:r>
                      <a:endParaRPr lang="en-GB" sz="1800" b="0" kern="1200" dirty="0" smtClean="0">
                        <a:solidFill>
                          <a:srgbClr val="FF0000"/>
                        </a:solidFill>
                        <a:latin typeface="+mn-lt"/>
                        <a:ea typeface="Kalimati" pitchFamily="2"/>
                        <a:cs typeface="Kalimati" pitchFamily="2"/>
                      </a:endParaRPr>
                    </a:p>
                    <a:p>
                      <a:pPr marL="285750" indent="-285750">
                        <a:buFont typeface="Arial" panose="020B0604020202020204" pitchFamily="34" charset="0"/>
                        <a:buChar char="•"/>
                      </a:pPr>
                      <a:endParaRPr lang="en-GB" sz="1600" b="0" kern="1200" dirty="0" smtClean="0">
                        <a:solidFill>
                          <a:schemeClr val="tx1"/>
                        </a:solidFill>
                        <a:latin typeface="+mn-lt"/>
                        <a:ea typeface="Kalimati" pitchFamily="2"/>
                        <a:cs typeface="Kalimati" pitchFamily="2"/>
                      </a:endParaRPr>
                    </a:p>
                  </a:txBody>
                  <a:tcPr marL="85725" marR="85725" marT="42851" marB="42851"/>
                </a:tc>
              </a:tr>
            </a:tbl>
          </a:graphicData>
        </a:graphic>
      </p:graphicFrame>
      <p:pic>
        <p:nvPicPr>
          <p:cNvPr id="34836" name="Picture 1" descr="C:\Users\NEATDT024\Desktop\images.jpg"/>
          <p:cNvPicPr>
            <a:picLocks noChangeAspect="1" noChangeArrowheads="1"/>
          </p:cNvPicPr>
          <p:nvPr/>
        </p:nvPicPr>
        <p:blipFill>
          <a:blip r:embed="rId2"/>
          <a:srcRect/>
          <a:stretch>
            <a:fillRect/>
          </a:stretch>
        </p:blipFill>
        <p:spPr bwMode="auto">
          <a:xfrm>
            <a:off x="0" y="38100"/>
            <a:ext cx="874713" cy="625475"/>
          </a:xfrm>
          <a:prstGeom prst="rect">
            <a:avLst/>
          </a:prstGeom>
          <a:noFill/>
          <a:ln w="9525">
            <a:noFill/>
            <a:miter lim="800000"/>
            <a:headEnd/>
            <a:tailEnd/>
          </a:ln>
        </p:spPr>
      </p:pic>
    </p:spTree>
  </p:cSld>
  <p:clrMapOvr>
    <a:masterClrMapping/>
  </p:clrMapOvr>
  <p:transition spd="slow">
    <p:wipe dir="u"/>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Box 6"/>
          <p:cNvSpPr txBox="1">
            <a:spLocks noChangeArrowheads="1"/>
          </p:cNvSpPr>
          <p:nvPr/>
        </p:nvSpPr>
        <p:spPr bwMode="auto">
          <a:xfrm>
            <a:off x="1030288" y="90488"/>
            <a:ext cx="10785475" cy="523875"/>
          </a:xfrm>
          <a:prstGeom prst="rect">
            <a:avLst/>
          </a:prstGeom>
          <a:noFill/>
          <a:ln w="9525">
            <a:noFill/>
            <a:miter lim="800000"/>
            <a:headEnd/>
            <a:tailEnd/>
          </a:ln>
        </p:spPr>
        <p:txBody>
          <a:bodyPr>
            <a:spAutoFit/>
          </a:bodyPr>
          <a:lstStyle/>
          <a:p>
            <a:pPr marL="627063" indent="-627063" algn="ctr">
              <a:spcAft>
                <a:spcPts val="600"/>
              </a:spcAft>
            </a:pPr>
            <a:r>
              <a:rPr lang="ne-NP" altLang="en-US" sz="2800" b="1">
                <a:solidFill>
                  <a:srgbClr val="C00000"/>
                </a:solidFill>
                <a:latin typeface="Preeti" pitchFamily="2" charset="0"/>
                <a:cs typeface="Kalimati" pitchFamily="2"/>
              </a:rPr>
              <a:t>कार्यक्रम कार्यान्वयनमा देखिएका मुख्य चुनौती र सम्बोधन गर्नुपर्ने विषयहरू </a:t>
            </a:r>
          </a:p>
        </p:txBody>
      </p:sp>
      <p:sp>
        <p:nvSpPr>
          <p:cNvPr id="8" name="TextBox 7"/>
          <p:cNvSpPr txBox="1"/>
          <p:nvPr/>
        </p:nvSpPr>
        <p:spPr>
          <a:xfrm>
            <a:off x="192088" y="590550"/>
            <a:ext cx="11999912" cy="6902450"/>
          </a:xfrm>
          <a:prstGeom prst="rect">
            <a:avLst/>
          </a:prstGeom>
          <a:noFill/>
        </p:spPr>
        <p:txBody>
          <a:bodyPr>
            <a:spAutoFit/>
          </a:bodyPr>
          <a:lstStyle/>
          <a:p>
            <a:pPr marL="358775" indent="-358775" fontAlgn="auto">
              <a:spcBef>
                <a:spcPts val="0"/>
              </a:spcBef>
              <a:spcAft>
                <a:spcPts val="0"/>
              </a:spcAft>
              <a:buFont typeface="Wingdings" pitchFamily="2" charset="2"/>
              <a:buChar char="§"/>
              <a:defRPr/>
            </a:pPr>
            <a:r>
              <a:rPr lang="ne-NP" b="1" u="sng" dirty="0">
                <a:latin typeface="+mn-lt"/>
                <a:cs typeface="Kalimati" panose="00000400000000000000" pitchFamily="2"/>
              </a:rPr>
              <a:t>बजेट निकासा र खर्च सम्बन्धीः</a:t>
            </a:r>
            <a:r>
              <a:rPr lang="ne-NP" b="1" dirty="0">
                <a:latin typeface="+mn-lt"/>
                <a:cs typeface="Kalimati" panose="00000400000000000000" pitchFamily="2"/>
              </a:rPr>
              <a:t> </a:t>
            </a:r>
          </a:p>
          <a:p>
            <a:pPr marL="358775" indent="-358775" fontAlgn="auto">
              <a:spcBef>
                <a:spcPts val="0"/>
              </a:spcBef>
              <a:spcAft>
                <a:spcPts val="0"/>
              </a:spcAft>
              <a:defRPr/>
            </a:pPr>
            <a:r>
              <a:rPr lang="ne-NP" dirty="0">
                <a:solidFill>
                  <a:srgbClr val="0000FF"/>
                </a:solidFill>
                <a:latin typeface="+mn-lt"/>
                <a:cs typeface="Kalimati" panose="00000400000000000000" pitchFamily="2"/>
              </a:rPr>
              <a:t>	</a:t>
            </a:r>
            <a:r>
              <a:rPr lang="en-GB" dirty="0" err="1">
                <a:solidFill>
                  <a:srgbClr val="0000FF"/>
                </a:solidFill>
                <a:latin typeface="+mn-lt"/>
                <a:cs typeface="Kalimati" panose="00000400000000000000" pitchFamily="2"/>
              </a:rPr>
              <a:t>LMBIS</a:t>
            </a:r>
            <a:r>
              <a:rPr lang="en-GB" dirty="0">
                <a:solidFill>
                  <a:srgbClr val="0000FF"/>
                </a:solidFill>
                <a:latin typeface="+mn-lt"/>
                <a:cs typeface="Kalimati" panose="00000400000000000000" pitchFamily="2"/>
              </a:rPr>
              <a:t> </a:t>
            </a:r>
            <a:r>
              <a:rPr lang="ne-NP" dirty="0">
                <a:solidFill>
                  <a:srgbClr val="0000FF"/>
                </a:solidFill>
                <a:latin typeface="+mn-lt"/>
                <a:cs typeface="Kalimati" panose="00000400000000000000" pitchFamily="2"/>
              </a:rPr>
              <a:t>मा प्रविष्टि भइसकेको बजेट रकम पनि लामो समयसम्म </a:t>
            </a:r>
            <a:r>
              <a:rPr lang="en-GB" dirty="0">
                <a:solidFill>
                  <a:srgbClr val="0000FF"/>
                </a:solidFill>
                <a:latin typeface="+mn-lt"/>
                <a:cs typeface="Kalimati" panose="00000400000000000000" pitchFamily="2"/>
              </a:rPr>
              <a:t>Lock-in </a:t>
            </a:r>
            <a:r>
              <a:rPr lang="ne-NP" dirty="0">
                <a:solidFill>
                  <a:srgbClr val="0000FF"/>
                </a:solidFill>
                <a:latin typeface="+mn-lt"/>
                <a:cs typeface="Kalimati" panose="00000400000000000000" pitchFamily="2"/>
              </a:rPr>
              <a:t>भएर बस्दा पहिलो चौमासिकमा नेपाली सेनाको लागि मेशिनरी औजार शीर्षकमा विनियोजित बजेटबाट आवश्यक उपकरण खरिद गर्न पहिलो चौमासिकमा आवश्यक प्रक्रिया शुरु गर्न नसकिएको ।</a:t>
            </a:r>
          </a:p>
          <a:p>
            <a:pPr marL="358775" indent="-358775" fontAlgn="auto">
              <a:spcBef>
                <a:spcPts val="0"/>
              </a:spcBef>
              <a:spcAft>
                <a:spcPts val="0"/>
              </a:spcAft>
              <a:buFont typeface="Wingdings" pitchFamily="2" charset="2"/>
              <a:buChar char="§"/>
              <a:defRPr/>
            </a:pPr>
            <a:endParaRPr lang="ne-NP" sz="1050" dirty="0">
              <a:solidFill>
                <a:schemeClr val="dk1"/>
              </a:solidFill>
              <a:latin typeface="+mn-lt"/>
              <a:cs typeface="Kalimati" pitchFamily="2"/>
            </a:endParaRPr>
          </a:p>
          <a:p>
            <a:pPr marL="358775" indent="-358775" fontAlgn="auto">
              <a:spcBef>
                <a:spcPts val="0"/>
              </a:spcBef>
              <a:spcAft>
                <a:spcPts val="0"/>
              </a:spcAft>
              <a:buFont typeface="Wingdings" pitchFamily="2" charset="2"/>
              <a:buChar char="§"/>
              <a:defRPr/>
            </a:pPr>
            <a:r>
              <a:rPr lang="ne-NP" b="1" u="sng" dirty="0">
                <a:solidFill>
                  <a:schemeClr val="dk1"/>
                </a:solidFill>
                <a:latin typeface="+mn-lt"/>
                <a:cs typeface="Kalimati" pitchFamily="2"/>
              </a:rPr>
              <a:t>कार्यक्रम संशोधन सम्बन्धीः </a:t>
            </a:r>
            <a:r>
              <a:rPr lang="en-US" b="1" u="sng" dirty="0">
                <a:solidFill>
                  <a:schemeClr val="dk1"/>
                </a:solidFill>
                <a:latin typeface="+mn-lt"/>
                <a:cs typeface="Kalimati" pitchFamily="2"/>
              </a:rPr>
              <a:t> </a:t>
            </a:r>
            <a:endParaRPr lang="ne-NP" b="1" u="sng" dirty="0">
              <a:solidFill>
                <a:schemeClr val="dk1"/>
              </a:solidFill>
              <a:latin typeface="+mn-lt"/>
              <a:cs typeface="Kalimati" pitchFamily="2"/>
            </a:endParaRPr>
          </a:p>
          <a:p>
            <a:pPr marL="358775" indent="-358775" fontAlgn="auto">
              <a:spcBef>
                <a:spcPts val="0"/>
              </a:spcBef>
              <a:spcAft>
                <a:spcPts val="0"/>
              </a:spcAft>
              <a:defRPr/>
            </a:pPr>
            <a:r>
              <a:rPr lang="ne-NP" b="1" dirty="0">
                <a:solidFill>
                  <a:schemeClr val="dk1"/>
                </a:solidFill>
                <a:latin typeface="+mn-lt"/>
                <a:cs typeface="Kalimati" pitchFamily="2"/>
              </a:rPr>
              <a:t>	</a:t>
            </a:r>
            <a:r>
              <a:rPr lang="ne-NP" dirty="0">
                <a:solidFill>
                  <a:srgbClr val="0000FF"/>
                </a:solidFill>
                <a:latin typeface="+mn-lt"/>
                <a:cs typeface="Kalimati" panose="00000400000000000000" pitchFamily="2"/>
              </a:rPr>
              <a:t>नेपाली सेनाको मुख्यालयका लागि </a:t>
            </a:r>
            <a:r>
              <a:rPr lang="en-GB" dirty="0">
                <a:solidFill>
                  <a:srgbClr val="0000FF"/>
                </a:solidFill>
                <a:latin typeface="+mn-lt"/>
                <a:cs typeface="Kalimati" panose="00000400000000000000" pitchFamily="2"/>
              </a:rPr>
              <a:t>Data Communication System </a:t>
            </a:r>
            <a:r>
              <a:rPr lang="ne-NP" dirty="0">
                <a:solidFill>
                  <a:srgbClr val="0000FF"/>
                </a:solidFill>
                <a:latin typeface="+mn-lt"/>
                <a:cs typeface="Kalimati" panose="00000400000000000000" pitchFamily="2"/>
              </a:rPr>
              <a:t>स्थापना</a:t>
            </a:r>
            <a:r>
              <a:rPr lang="en-GB" dirty="0">
                <a:solidFill>
                  <a:srgbClr val="0000FF"/>
                </a:solidFill>
                <a:latin typeface="+mn-lt"/>
                <a:cs typeface="Kalimati" panose="00000400000000000000" pitchFamily="2"/>
              </a:rPr>
              <a:t> </a:t>
            </a:r>
            <a:r>
              <a:rPr lang="ne-NP" dirty="0">
                <a:solidFill>
                  <a:srgbClr val="0000FF"/>
                </a:solidFill>
                <a:latin typeface="+mn-lt"/>
                <a:cs typeface="Kalimati" panose="00000400000000000000" pitchFamily="2"/>
              </a:rPr>
              <a:t>गर्न चालु आ</a:t>
            </a:r>
            <a:r>
              <a:rPr lang="en-GB" dirty="0">
                <a:solidFill>
                  <a:srgbClr val="0000FF"/>
                </a:solidFill>
                <a:latin typeface="+mn-lt"/>
                <a:cs typeface="Kalimati" panose="00000400000000000000" pitchFamily="2"/>
              </a:rPr>
              <a:t>.</a:t>
            </a:r>
            <a:r>
              <a:rPr lang="ne-NP" dirty="0">
                <a:solidFill>
                  <a:srgbClr val="0000FF"/>
                </a:solidFill>
                <a:latin typeface="+mn-lt"/>
                <a:cs typeface="Kalimati" panose="00000400000000000000" pitchFamily="2"/>
              </a:rPr>
              <a:t>व</a:t>
            </a:r>
            <a:r>
              <a:rPr lang="en-GB" dirty="0">
                <a:solidFill>
                  <a:srgbClr val="0000FF"/>
                </a:solidFill>
                <a:latin typeface="+mn-lt"/>
                <a:cs typeface="Kalimati" panose="00000400000000000000" pitchFamily="2"/>
              </a:rPr>
              <a:t>. </a:t>
            </a:r>
            <a:r>
              <a:rPr lang="ne-NP" dirty="0">
                <a:solidFill>
                  <a:srgbClr val="0000FF"/>
                </a:solidFill>
                <a:latin typeface="+mn-lt"/>
                <a:cs typeface="Kalimati" panose="00000400000000000000" pitchFamily="2"/>
              </a:rPr>
              <a:t>को शुरुमै बजेट प्रस्ताव गर्न नसकिँदा कार्यक्रम संशोधन मार्फत बजेट व्यवस्था गर्नुपर्ने भै केही ढिलाइ भइरहेको ।</a:t>
            </a:r>
          </a:p>
          <a:p>
            <a:pPr marL="358775" indent="-358775" fontAlgn="auto">
              <a:spcBef>
                <a:spcPts val="0"/>
              </a:spcBef>
              <a:spcAft>
                <a:spcPts val="0"/>
              </a:spcAft>
              <a:defRPr/>
            </a:pPr>
            <a:endParaRPr lang="ne-NP" b="1" dirty="0">
              <a:latin typeface="+mn-lt"/>
              <a:cs typeface="Kalimati" panose="00000400000000000000" pitchFamily="2"/>
            </a:endParaRPr>
          </a:p>
          <a:p>
            <a:pPr marL="358775" indent="-358775" fontAlgn="auto">
              <a:spcBef>
                <a:spcPts val="0"/>
              </a:spcBef>
              <a:spcAft>
                <a:spcPts val="0"/>
              </a:spcAft>
              <a:buFont typeface="Wingdings" pitchFamily="2" charset="2"/>
              <a:buChar char="§"/>
              <a:defRPr/>
            </a:pPr>
            <a:r>
              <a:rPr lang="ne-NP" b="1" u="sng" dirty="0">
                <a:latin typeface="+mn-lt"/>
                <a:cs typeface="Kalimati" panose="00000400000000000000" pitchFamily="2"/>
              </a:rPr>
              <a:t>काठमाण्डौ-तराई/मधेस द्रुतमार्ग सडक आयोजनासँग सम्बन्धित विभिन्न विषयहरूः</a:t>
            </a:r>
          </a:p>
          <a:p>
            <a:pPr marL="358775" indent="-358775" fontAlgn="auto">
              <a:spcBef>
                <a:spcPts val="0"/>
              </a:spcBef>
              <a:spcAft>
                <a:spcPts val="0"/>
              </a:spcAft>
              <a:defRPr/>
            </a:pPr>
            <a:r>
              <a:rPr lang="ne-NP" dirty="0">
                <a:latin typeface="+mn-lt"/>
                <a:cs typeface="Kalimati" panose="00000400000000000000" pitchFamily="2"/>
              </a:rPr>
              <a:t>	</a:t>
            </a:r>
            <a:r>
              <a:rPr lang="ne-NP" dirty="0">
                <a:solidFill>
                  <a:srgbClr val="0000FF"/>
                </a:solidFill>
                <a:latin typeface="+mn-lt"/>
                <a:cs typeface="Kalimati" panose="00000400000000000000" pitchFamily="2"/>
              </a:rPr>
              <a:t>जस्तै- खोकना बुङमती क्षेत्रमा अधिग्रहण भएका जग्गाको मुआब्जा कम भएको,</a:t>
            </a:r>
            <a:r>
              <a:rPr lang="en-US" dirty="0">
                <a:solidFill>
                  <a:srgbClr val="0000FF"/>
                </a:solidFill>
                <a:latin typeface="+mn-lt"/>
                <a:cs typeface="Kalimati" panose="00000400000000000000" pitchFamily="2"/>
              </a:rPr>
              <a:t> </a:t>
            </a:r>
            <a:r>
              <a:rPr lang="ne-NP" dirty="0">
                <a:solidFill>
                  <a:srgbClr val="0000FF"/>
                </a:solidFill>
                <a:latin typeface="+mn-lt"/>
                <a:cs typeface="Kalimati" panose="00000400000000000000" pitchFamily="2"/>
              </a:rPr>
              <a:t>त्यस क्षेत्रमा पुरातात्विक सम्पदालाई संरक्षण गर्ने गरी निर्माण कार्य अघि बढाउनुपर्ने स्थानीय बासिन्दाको माग, द्रुतमार्ग निर्माणमा संलग्न सैनिकलाई खाजा तथा जोखिम भत्ता उपलब्ध गराउनुपर्ने विषय, शुरुमा एशियाली विकास बैकबाट प्रस्तावित सुरुङमार्गलाई परिवर्तन गरी नयाँ स्थानमा सुरुङ बनाउनुपर्ने विषयलाई सम्बोधन गर्नुपर्ने आदि ।</a:t>
            </a:r>
          </a:p>
          <a:p>
            <a:pPr marL="358775" indent="-358775" fontAlgn="auto">
              <a:spcBef>
                <a:spcPts val="0"/>
              </a:spcBef>
              <a:spcAft>
                <a:spcPts val="0"/>
              </a:spcAft>
              <a:defRPr/>
            </a:pPr>
            <a:r>
              <a:rPr lang="ne-NP" dirty="0">
                <a:latin typeface="+mn-lt"/>
                <a:cs typeface="Kalimati" panose="00000400000000000000" pitchFamily="2"/>
              </a:rPr>
              <a:t> </a:t>
            </a:r>
          </a:p>
          <a:p>
            <a:pPr marL="358775" indent="-358775" fontAlgn="auto">
              <a:spcBef>
                <a:spcPts val="0"/>
              </a:spcBef>
              <a:spcAft>
                <a:spcPts val="0"/>
              </a:spcAft>
              <a:buFont typeface="Wingdings" pitchFamily="2" charset="2"/>
              <a:buChar char="§"/>
              <a:defRPr/>
            </a:pPr>
            <a:r>
              <a:rPr lang="ne-NP" b="1" u="sng" dirty="0">
                <a:cs typeface="Kalimati" panose="00000400000000000000" pitchFamily="2"/>
              </a:rPr>
              <a:t>कालीगण्डकी कोरिडर, बेनीघाट-आरुघाट-लार्के भञ्ज्याङ्ग लगायतका सडक मार्ग निर्माणका लागि पर्याप्त बजेट विनियोजन गर्ने विषयः</a:t>
            </a:r>
            <a:endParaRPr lang="ne-NP" dirty="0">
              <a:latin typeface="+mn-lt"/>
              <a:cs typeface="Kalimati" panose="00000400000000000000" pitchFamily="2"/>
            </a:endParaRPr>
          </a:p>
          <a:p>
            <a:pPr marL="358775" indent="-358775" fontAlgn="auto">
              <a:spcBef>
                <a:spcPts val="0"/>
              </a:spcBef>
              <a:spcAft>
                <a:spcPts val="0"/>
              </a:spcAft>
              <a:buFont typeface="Wingdings" pitchFamily="2" charset="2"/>
              <a:buChar char="§"/>
              <a:defRPr/>
            </a:pPr>
            <a:endParaRPr lang="ne-NP" dirty="0">
              <a:latin typeface="+mn-lt"/>
              <a:cs typeface="Kalimati" panose="00000400000000000000" pitchFamily="2"/>
            </a:endParaRPr>
          </a:p>
          <a:p>
            <a:pPr marL="358775" indent="-358775" fontAlgn="auto">
              <a:spcBef>
                <a:spcPts val="0"/>
              </a:spcBef>
              <a:spcAft>
                <a:spcPts val="0"/>
              </a:spcAft>
              <a:buFont typeface="Wingdings" pitchFamily="2" charset="2"/>
              <a:buChar char="§"/>
              <a:defRPr/>
            </a:pPr>
            <a:r>
              <a:rPr lang="ne-NP" b="1" u="sng" dirty="0">
                <a:solidFill>
                  <a:srgbClr val="0000FF"/>
                </a:solidFill>
                <a:latin typeface="+mn-lt"/>
                <a:cs typeface="Kalimati" panose="00000400000000000000" pitchFamily="2"/>
              </a:rPr>
              <a:t>भूकम्पबाट क्षतिग्रस्त सैनिक भौतिक संरचनाहरूको पुनर्निर्माणका लागि पर्याप्त बजेट विनियोजन हुन नसकेकोः</a:t>
            </a:r>
          </a:p>
          <a:p>
            <a:pPr marL="358775" indent="-358775" fontAlgn="auto">
              <a:spcBef>
                <a:spcPts val="0"/>
              </a:spcBef>
              <a:spcAft>
                <a:spcPts val="0"/>
              </a:spcAft>
              <a:buFont typeface="Wingdings" pitchFamily="2" charset="2"/>
              <a:buChar char="§"/>
              <a:defRPr/>
            </a:pPr>
            <a:endParaRPr lang="ne-NP" dirty="0">
              <a:solidFill>
                <a:srgbClr val="0000FF"/>
              </a:solidFill>
              <a:latin typeface="+mn-lt"/>
              <a:cs typeface="Kalimati" panose="00000400000000000000" pitchFamily="2"/>
            </a:endParaRPr>
          </a:p>
          <a:p>
            <a:pPr marL="358775" indent="-358775" fontAlgn="auto">
              <a:spcBef>
                <a:spcPts val="0"/>
              </a:spcBef>
              <a:spcAft>
                <a:spcPts val="0"/>
              </a:spcAft>
              <a:buFont typeface="Wingdings" pitchFamily="2" charset="2"/>
              <a:buChar char="§"/>
              <a:defRPr/>
            </a:pPr>
            <a:r>
              <a:rPr lang="ne-NP" b="1" u="sng" dirty="0">
                <a:latin typeface="+mn-lt"/>
                <a:cs typeface="Kalimati" panose="00000400000000000000" pitchFamily="2"/>
              </a:rPr>
              <a:t>नेपाली सेनाले भारत सरकारसँग ६० </a:t>
            </a:r>
            <a:r>
              <a:rPr lang="en-GB" b="1" u="sng" dirty="0">
                <a:latin typeface="+mn-lt"/>
                <a:cs typeface="Kalimati" panose="00000400000000000000" pitchFamily="2"/>
              </a:rPr>
              <a:t>:</a:t>
            </a:r>
            <a:r>
              <a:rPr lang="ne-NP" b="1" u="sng" dirty="0">
                <a:latin typeface="+mn-lt"/>
                <a:cs typeface="Kalimati" panose="00000400000000000000" pitchFamily="2"/>
              </a:rPr>
              <a:t>४०</a:t>
            </a:r>
            <a:r>
              <a:rPr lang="en-GB" b="1" u="sng" dirty="0">
                <a:latin typeface="+mn-lt"/>
                <a:cs typeface="Kalimati" panose="00000400000000000000" pitchFamily="2"/>
              </a:rPr>
              <a:t> Funding Arrangement </a:t>
            </a:r>
            <a:r>
              <a:rPr lang="ne-NP" b="1" u="sng" dirty="0">
                <a:latin typeface="+mn-lt"/>
                <a:cs typeface="Kalimati" panose="00000400000000000000" pitchFamily="2"/>
              </a:rPr>
              <a:t>अन्तर्गत खरिद गरेको हातहतियार लगायत विभिन्न सैन्य उपकरणको लागि बुझाउन बाँकी बक्यौता रकम वर्षेनी बढ्दै गई हाल करिब रु ३ अर्ब नाघि सकेको सन्दर्भमा यो बक्यौता रकमलाई के कसरी फरफारक गर्ने हो ठोस धारणा बनाउनुपर्ने विषय। </a:t>
            </a:r>
          </a:p>
          <a:p>
            <a:pPr marL="358775" indent="-358775" fontAlgn="auto">
              <a:spcBef>
                <a:spcPts val="0"/>
              </a:spcBef>
              <a:spcAft>
                <a:spcPts val="0"/>
              </a:spcAft>
              <a:defRPr/>
            </a:pPr>
            <a:endParaRPr lang="ne-NP" dirty="0">
              <a:latin typeface="+mn-lt"/>
              <a:cs typeface="Kalimati" panose="00000400000000000000" pitchFamily="2"/>
            </a:endParaRPr>
          </a:p>
          <a:p>
            <a:pPr marL="358775" indent="-358775" fontAlgn="auto">
              <a:spcBef>
                <a:spcPts val="0"/>
              </a:spcBef>
              <a:spcAft>
                <a:spcPts val="0"/>
              </a:spcAft>
              <a:defRPr/>
            </a:pPr>
            <a:endParaRPr lang="ne-NP" dirty="0">
              <a:latin typeface="+mn-lt"/>
              <a:cs typeface="Kalimati" panose="00000400000000000000" pitchFamily="2"/>
            </a:endParaRPr>
          </a:p>
          <a:p>
            <a:pPr fontAlgn="auto">
              <a:spcBef>
                <a:spcPts val="0"/>
              </a:spcBef>
              <a:spcAft>
                <a:spcPts val="0"/>
              </a:spcAft>
              <a:defRPr/>
            </a:pPr>
            <a:endParaRPr lang="ne-NP" dirty="0">
              <a:latin typeface="+mn-lt"/>
              <a:cs typeface="Kalimati" panose="00000400000000000000" pitchFamily="2"/>
            </a:endParaRPr>
          </a:p>
        </p:txBody>
      </p:sp>
    </p:spTree>
  </p:cSld>
  <p:clrMapOvr>
    <a:masterClrMapping/>
  </p:clrMapOvr>
  <p:transition>
    <p:split orient="vert" dir="in"/>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Box 6"/>
          <p:cNvSpPr txBox="1">
            <a:spLocks noChangeArrowheads="1"/>
          </p:cNvSpPr>
          <p:nvPr/>
        </p:nvSpPr>
        <p:spPr bwMode="auto">
          <a:xfrm>
            <a:off x="115888" y="106363"/>
            <a:ext cx="12076112" cy="523875"/>
          </a:xfrm>
          <a:prstGeom prst="rect">
            <a:avLst/>
          </a:prstGeom>
          <a:noFill/>
          <a:ln w="9525">
            <a:noFill/>
            <a:miter lim="800000"/>
            <a:headEnd/>
            <a:tailEnd/>
          </a:ln>
        </p:spPr>
        <p:txBody>
          <a:bodyPr>
            <a:spAutoFit/>
          </a:bodyPr>
          <a:lstStyle/>
          <a:p>
            <a:pPr algn="ctr"/>
            <a:r>
              <a:rPr lang="ne-NP" sz="2800" b="1" dirty="0">
                <a:solidFill>
                  <a:srgbClr val="C00000"/>
                </a:solidFill>
                <a:latin typeface="Calibri" pitchFamily="34" charset="0"/>
                <a:cs typeface="Kalimati" pitchFamily="2"/>
              </a:rPr>
              <a:t>राष्ट्रिय विकास समस्या समाधान समितिको बैठकमा पेश</a:t>
            </a:r>
            <a:r>
              <a:rPr lang="en-US" sz="2800" b="1" dirty="0">
                <a:solidFill>
                  <a:srgbClr val="C00000"/>
                </a:solidFill>
                <a:latin typeface="Calibri" pitchFamily="34" charset="0"/>
                <a:cs typeface="Kalimati" pitchFamily="2"/>
              </a:rPr>
              <a:t> </a:t>
            </a:r>
            <a:r>
              <a:rPr lang="ne-NP" sz="2800" b="1" dirty="0" smtClean="0">
                <a:solidFill>
                  <a:srgbClr val="C00000"/>
                </a:solidFill>
                <a:latin typeface="Calibri" pitchFamily="34" charset="0"/>
                <a:cs typeface="Kalimati" pitchFamily="2"/>
              </a:rPr>
              <a:t>गर्न</a:t>
            </a:r>
            <a:r>
              <a:rPr lang="en-US" sz="2800" b="1" dirty="0" smtClean="0">
                <a:solidFill>
                  <a:srgbClr val="C00000"/>
                </a:solidFill>
                <a:latin typeface="Calibri" pitchFamily="34" charset="0"/>
                <a:cs typeface="Kalimati" pitchFamily="2"/>
              </a:rPr>
              <a:t>  </a:t>
            </a:r>
            <a:r>
              <a:rPr lang="ne-NP" sz="2800" b="1" dirty="0">
                <a:solidFill>
                  <a:srgbClr val="C00000"/>
                </a:solidFill>
                <a:latin typeface="Calibri" pitchFamily="34" charset="0"/>
                <a:cs typeface="Kalimati" pitchFamily="2"/>
              </a:rPr>
              <a:t>निर्णय भएको विषय</a:t>
            </a:r>
            <a:endParaRPr lang="en-GB" sz="2800" b="1" dirty="0">
              <a:solidFill>
                <a:srgbClr val="C00000"/>
              </a:solidFill>
              <a:latin typeface="Calibri" pitchFamily="34" charset="0"/>
              <a:cs typeface="Kalimati" pitchFamily="2"/>
            </a:endParaRPr>
          </a:p>
        </p:txBody>
      </p:sp>
      <p:sp>
        <p:nvSpPr>
          <p:cNvPr id="22532" name="Rectangle 3"/>
          <p:cNvSpPr>
            <a:spLocks noChangeArrowheads="1"/>
          </p:cNvSpPr>
          <p:nvPr/>
        </p:nvSpPr>
        <p:spPr bwMode="auto">
          <a:xfrm>
            <a:off x="396875" y="882650"/>
            <a:ext cx="11371263" cy="6508750"/>
          </a:xfrm>
          <a:prstGeom prst="rect">
            <a:avLst/>
          </a:prstGeom>
          <a:noFill/>
          <a:ln w="9525">
            <a:noFill/>
            <a:miter lim="800000"/>
            <a:headEnd/>
            <a:tailEnd/>
          </a:ln>
        </p:spPr>
        <p:txBody>
          <a:bodyPr>
            <a:spAutoFit/>
          </a:bodyPr>
          <a:lstStyle/>
          <a:p>
            <a:pPr algn="just">
              <a:defRPr/>
            </a:pPr>
            <a:r>
              <a:rPr lang="ne-NP" sz="2400" dirty="0">
                <a:solidFill>
                  <a:srgbClr val="0000FF"/>
                </a:solidFill>
                <a:latin typeface="Fontasy Himali" pitchFamily="82" charset="0"/>
                <a:cs typeface="Kalimati" pitchFamily="2"/>
              </a:rPr>
              <a:t>मिति २०७५।०९।०८ गते माननीय उपप्रधानमन्त्री तथा रक्षा मन्त्रीज्यूको अध्यक्षतामा बसेको प्रथम चौमासिक प्रगति समीक्षा तथा मन्त्रालयस्तर विकास समस्या समाधान समितिको बैठकबाट भएको निर्णयः</a:t>
            </a:r>
          </a:p>
          <a:p>
            <a:pPr algn="just">
              <a:defRPr/>
            </a:pPr>
            <a:endParaRPr lang="ne-NP" sz="500" dirty="0">
              <a:solidFill>
                <a:srgbClr val="0000FF"/>
              </a:solidFill>
              <a:latin typeface="Fontasy Himali" pitchFamily="82" charset="0"/>
              <a:cs typeface="Kalimati" pitchFamily="2"/>
            </a:endParaRPr>
          </a:p>
          <a:p>
            <a:pPr marL="457200" indent="-457200" algn="just">
              <a:defRPr/>
            </a:pPr>
            <a:r>
              <a:rPr lang="ne-NP" sz="2400" dirty="0">
                <a:cs typeface="Kalimati" pitchFamily="2"/>
              </a:rPr>
              <a:t>क</a:t>
            </a:r>
            <a:r>
              <a:rPr lang="en-US" sz="2400" dirty="0">
                <a:cs typeface="Kalimati" pitchFamily="2"/>
              </a:rPr>
              <a:t>).</a:t>
            </a:r>
            <a:r>
              <a:rPr lang="ne-NP" sz="2400" dirty="0">
                <a:cs typeface="Kalimati" pitchFamily="2"/>
              </a:rPr>
              <a:t>	काठमाण्डौ-तराई/मधेस द्रुतमार्ग सडक आयोजना अन्तर्गत खोकना बुङमती क्षेत्रमा अधिग्रहण भएका जग्गाको मुआब्जा कम भएको</a:t>
            </a:r>
            <a:r>
              <a:rPr lang="en-US" sz="2400" dirty="0">
                <a:cs typeface="Kalimati" pitchFamily="2"/>
              </a:rPr>
              <a:t>, </a:t>
            </a:r>
            <a:r>
              <a:rPr lang="ne-NP" sz="2400" dirty="0">
                <a:cs typeface="Kalimati" pitchFamily="2"/>
              </a:rPr>
              <a:t>त्यस क्षेत्रमा पुरातात्विक सम्पदालाई संरक्षण गर्ने गरी निर्माण कार्य अघि बढाउनुपर्ने स्थानीय बासिन्दाको माग</a:t>
            </a:r>
            <a:r>
              <a:rPr lang="en-US" sz="2400" dirty="0">
                <a:cs typeface="Kalimati" pitchFamily="2"/>
              </a:rPr>
              <a:t>,</a:t>
            </a:r>
            <a:r>
              <a:rPr lang="ne-NP" sz="2400" dirty="0">
                <a:cs typeface="Kalimati" pitchFamily="2"/>
              </a:rPr>
              <a:t> द्रुतमार्ग निर्माणमा संलग्न सैनिकलाई खाजा तथा जोखिम भत्ता उपलब्ध गराउनुपर्ने विषय</a:t>
            </a:r>
            <a:r>
              <a:rPr lang="en-US" sz="2400" dirty="0">
                <a:cs typeface="Kalimati" pitchFamily="2"/>
              </a:rPr>
              <a:t>, </a:t>
            </a:r>
            <a:r>
              <a:rPr lang="ne-NP" sz="2400" dirty="0">
                <a:cs typeface="Kalimati" pitchFamily="2"/>
              </a:rPr>
              <a:t>शुरुमा एशियाली विकास बैकबाट प्रस्तावित सुरुङमार्गलाई परिवर्तन गरी नयाँ स्थानमा सुरुङ बनाउनुपर्ने विषयलाई सम्बोधन गर्न राष्ट्रिय योजना आयोग</a:t>
            </a:r>
            <a:r>
              <a:rPr lang="en-US" sz="2400" dirty="0">
                <a:cs typeface="Kalimati" pitchFamily="2"/>
              </a:rPr>
              <a:t>, </a:t>
            </a:r>
            <a:r>
              <a:rPr lang="ne-NP" sz="2400" dirty="0">
                <a:cs typeface="Kalimati" pitchFamily="2"/>
              </a:rPr>
              <a:t>रक्षा मन्त्रालय</a:t>
            </a:r>
            <a:r>
              <a:rPr lang="en-US" sz="2400" dirty="0">
                <a:cs typeface="Kalimati" pitchFamily="2"/>
              </a:rPr>
              <a:t>, </a:t>
            </a:r>
            <a:r>
              <a:rPr lang="ne-NP" sz="2400" dirty="0">
                <a:cs typeface="Kalimati" pitchFamily="2"/>
              </a:rPr>
              <a:t>भौतिक पूर्वाधार तथा यातायात मन्त्रालय र अर्थ मन्त्रालयबीच  उच्च तहमा बैठक गरी उचित निष्कर्ष पहिल्याउने ।  </a:t>
            </a:r>
            <a:endParaRPr lang="en-US" sz="2400" dirty="0">
              <a:cs typeface="Kalimati" pitchFamily="2"/>
            </a:endParaRPr>
          </a:p>
          <a:p>
            <a:pPr marL="457200" indent="-457200" algn="just">
              <a:defRPr/>
            </a:pPr>
            <a:endParaRPr lang="en-US" sz="200" dirty="0">
              <a:cs typeface="Kalimati" pitchFamily="2"/>
            </a:endParaRPr>
          </a:p>
          <a:p>
            <a:pPr marL="457200" indent="-457200" algn="just">
              <a:defRPr/>
            </a:pPr>
            <a:r>
              <a:rPr lang="ne-NP" sz="2400" dirty="0">
                <a:cs typeface="Kalimati" pitchFamily="2"/>
              </a:rPr>
              <a:t>ख</a:t>
            </a:r>
            <a:r>
              <a:rPr lang="en-US" sz="2400" dirty="0">
                <a:cs typeface="Kalimati" pitchFamily="2"/>
              </a:rPr>
              <a:t>).</a:t>
            </a:r>
            <a:r>
              <a:rPr lang="ne-NP" sz="2400" dirty="0">
                <a:cs typeface="Kalimati" pitchFamily="2"/>
              </a:rPr>
              <a:t>	नेपाली सेनाले भारत सरकारसँग ६०</a:t>
            </a:r>
            <a:r>
              <a:rPr lang="en-GB" sz="2400" dirty="0">
                <a:cs typeface="Kalimati" pitchFamily="2"/>
              </a:rPr>
              <a:t>:</a:t>
            </a:r>
            <a:r>
              <a:rPr lang="ne-NP" sz="2400" dirty="0">
                <a:cs typeface="Kalimati" pitchFamily="2"/>
              </a:rPr>
              <a:t>४०</a:t>
            </a:r>
            <a:r>
              <a:rPr lang="en-GB" sz="2400" dirty="0">
                <a:cs typeface="Kalimati" pitchFamily="2"/>
              </a:rPr>
              <a:t> Funding Arrangement </a:t>
            </a:r>
            <a:r>
              <a:rPr lang="ne-NP" sz="2400" dirty="0">
                <a:cs typeface="Kalimati" pitchFamily="2"/>
              </a:rPr>
              <a:t>अन्तर्गत खरिद गरेको हातहतियार लगायत विभिन्न सैन्य उपकरणको लागि बुझाउन बाँकी बक्यौता रकम वर्षेनी बढ्दै गई हाल करिब रु</a:t>
            </a:r>
            <a:r>
              <a:rPr lang="en-US" sz="2400" dirty="0">
                <a:cs typeface="Kalimati" pitchFamily="2"/>
              </a:rPr>
              <a:t>.</a:t>
            </a:r>
            <a:r>
              <a:rPr lang="ne-NP" sz="2400" dirty="0">
                <a:cs typeface="Kalimati" pitchFamily="2"/>
              </a:rPr>
              <a:t> ३</a:t>
            </a:r>
            <a:r>
              <a:rPr lang="en-US" sz="2400" dirty="0">
                <a:cs typeface="Kalimati" pitchFamily="2"/>
              </a:rPr>
              <a:t> (</a:t>
            </a:r>
            <a:r>
              <a:rPr lang="ne-NP" sz="2400" dirty="0">
                <a:cs typeface="Kalimati" pitchFamily="2"/>
              </a:rPr>
              <a:t>तीन</a:t>
            </a:r>
            <a:r>
              <a:rPr lang="en-US" sz="2400" dirty="0">
                <a:cs typeface="Kalimati" pitchFamily="2"/>
              </a:rPr>
              <a:t>)</a:t>
            </a:r>
            <a:r>
              <a:rPr lang="ne-NP" sz="2400" dirty="0">
                <a:cs typeface="Kalimati" pitchFamily="2"/>
              </a:rPr>
              <a:t> अर्ब नाघिसकेको सन्दर्भमा यो बक्यौता रकमलाई के कसरी फरफारक गर्ने भन्ने सम्बन्धमा रक्षा मन्त्रालय</a:t>
            </a:r>
            <a:r>
              <a:rPr lang="en-US" sz="2400" dirty="0">
                <a:cs typeface="Kalimati" pitchFamily="2"/>
              </a:rPr>
              <a:t>, </a:t>
            </a:r>
            <a:r>
              <a:rPr lang="ne-NP" sz="2400" dirty="0">
                <a:cs typeface="Kalimati" pitchFamily="2"/>
              </a:rPr>
              <a:t>अर्थ मन्त्रालय र परराष्ट्र मन्त्रालयबीच त्रिपक्षीय बैठक गरी ठोस धारणा बनाउने ।  </a:t>
            </a:r>
            <a:endParaRPr lang="en-US" sz="2400" dirty="0">
              <a:cs typeface="Kalimati" pitchFamily="2"/>
            </a:endParaRPr>
          </a:p>
          <a:p>
            <a:pPr marL="514350" indent="-514350" algn="just" fontAlgn="auto">
              <a:spcBef>
                <a:spcPts val="0"/>
              </a:spcBef>
              <a:spcAft>
                <a:spcPts val="0"/>
              </a:spcAft>
              <a:buFont typeface="+mj-lt"/>
              <a:buAutoNum type="arabicPeriod"/>
              <a:defRPr/>
            </a:pPr>
            <a:endParaRPr lang="en-US" sz="2000" dirty="0">
              <a:solidFill>
                <a:srgbClr val="0000FF"/>
              </a:solidFill>
              <a:cs typeface="Kalimati" pitchFamily="2"/>
            </a:endParaRPr>
          </a:p>
        </p:txBody>
      </p:sp>
    </p:spTree>
  </p:cSld>
  <p:clrMapOvr>
    <a:masterClrMapping/>
  </p:clrMapOvr>
  <p:transition>
    <p:pull dir="ld"/>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61" name="Content Placeholder 9"/>
          <p:cNvPicPr>
            <a:picLocks noGrp="1" noChangeAspect="1"/>
          </p:cNvPicPr>
          <p:nvPr>
            <p:ph idx="1"/>
          </p:nvPr>
        </p:nvPicPr>
        <p:blipFill>
          <a:blip r:embed="rId2"/>
          <a:srcRect/>
          <a:stretch>
            <a:fillRect/>
          </a:stretch>
        </p:blipFill>
        <p:spPr>
          <a:xfrm>
            <a:off x="4921625" y="0"/>
            <a:ext cx="7270376" cy="5432612"/>
          </a:xfrm>
        </p:spPr>
      </p:pic>
      <p:sp>
        <p:nvSpPr>
          <p:cNvPr id="8" name="Rectangle 7"/>
          <p:cNvSpPr/>
          <p:nvPr/>
        </p:nvSpPr>
        <p:spPr>
          <a:xfrm>
            <a:off x="6866963" y="5495365"/>
            <a:ext cx="5082989" cy="1477328"/>
          </a:xfrm>
          <a:prstGeom prst="rect">
            <a:avLst/>
          </a:prstGeom>
        </p:spPr>
        <p:txBody>
          <a:bodyPr wrap="square">
            <a:spAutoFit/>
          </a:bodyPr>
          <a:lstStyle/>
          <a:p>
            <a:pPr algn="ctr" fontAlgn="auto">
              <a:spcBef>
                <a:spcPts val="0"/>
              </a:spcBef>
              <a:spcAft>
                <a:spcPts val="0"/>
              </a:spcAft>
              <a:defRPr/>
            </a:pPr>
            <a:r>
              <a:rPr lang="ne-NP" sz="9000" b="1" spc="57" dirty="0" smtClean="0">
                <a:ln w="11430"/>
                <a:solidFill>
                  <a:srgbClr val="FFFF00"/>
                </a:solidFill>
                <a:effectLst>
                  <a:outerShdw blurRad="76200" dist="50800" dir="5400000" algn="tl" rotWithShape="0">
                    <a:srgbClr val="000000">
                      <a:alpha val="65000"/>
                    </a:srgbClr>
                  </a:outerShdw>
                </a:effectLst>
                <a:latin typeface="+mn-lt"/>
                <a:cs typeface="Kalimati" pitchFamily="2"/>
              </a:rPr>
              <a:t>धन्यवाद</a:t>
            </a:r>
            <a:r>
              <a:rPr lang="en-GB" sz="9000" b="1" spc="57" dirty="0" smtClean="0">
                <a:ln w="11430"/>
                <a:solidFill>
                  <a:srgbClr val="FFFF00"/>
                </a:solidFill>
                <a:effectLst>
                  <a:outerShdw blurRad="76200" dist="50800" dir="5400000" algn="tl" rotWithShape="0">
                    <a:srgbClr val="000000">
                      <a:alpha val="65000"/>
                    </a:srgbClr>
                  </a:outerShdw>
                </a:effectLst>
                <a:latin typeface="+mn-lt"/>
                <a:cs typeface="Kalimati" pitchFamily="2"/>
              </a:rPr>
              <a:t> !</a:t>
            </a:r>
            <a:endParaRPr lang="en-US" sz="9000" b="1" spc="57" dirty="0">
              <a:ln w="11430"/>
              <a:solidFill>
                <a:srgbClr val="FFFF00"/>
              </a:solidFill>
              <a:effectLst>
                <a:outerShdw blurRad="76200" dist="50800" dir="5400000" algn="tl" rotWithShape="0">
                  <a:srgbClr val="000000">
                    <a:alpha val="65000"/>
                  </a:srgbClr>
                </a:outerShdw>
              </a:effectLst>
              <a:latin typeface="+mn-lt"/>
              <a:cs typeface="Kalimati" pitchFamily="2"/>
            </a:endParaRPr>
          </a:p>
        </p:txBody>
      </p:sp>
      <p:pic>
        <p:nvPicPr>
          <p:cNvPr id="45063" name="Picture 3" descr="D:\2075 Docs\Jaheri 2075\3 Ashad 2075 Jaheri\Niti Karyekram ra Budjet Karyekram Pragati\New folder\DSC_8340.JPG"/>
          <p:cNvPicPr>
            <a:picLocks noChangeAspect="1" noChangeArrowheads="1"/>
          </p:cNvPicPr>
          <p:nvPr/>
        </p:nvPicPr>
        <p:blipFill>
          <a:blip r:embed="rId3"/>
          <a:srcRect/>
          <a:stretch>
            <a:fillRect/>
          </a:stretch>
        </p:blipFill>
        <p:spPr bwMode="auto">
          <a:xfrm>
            <a:off x="0" y="-1"/>
            <a:ext cx="5082988" cy="6687671"/>
          </a:xfrm>
          <a:prstGeom prst="rect">
            <a:avLst/>
          </a:prstGeom>
          <a:noFill/>
          <a:ln w="9525">
            <a:noFill/>
            <a:miter lim="800000"/>
            <a:headEnd/>
            <a:tailEnd/>
          </a:ln>
        </p:spPr>
      </p:pic>
    </p:spTree>
  </p:cSld>
  <p:clrMapOvr>
    <a:masterClrMapping/>
  </p:clrMapOvr>
  <p:transition>
    <p:circl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914400" y="61913"/>
            <a:ext cx="10861675" cy="1143000"/>
          </a:xfrm>
        </p:spPr>
        <p:txBody>
          <a:bodyPr lIns="88596" tIns="44298" rIns="88596" bIns="44298" anchor="t"/>
          <a:lstStyle/>
          <a:p>
            <a:pPr algn="ctr"/>
            <a:r>
              <a:rPr lang="ne-NP" sz="3200" b="1" smtClean="0">
                <a:solidFill>
                  <a:srgbClr val="0000FF"/>
                </a:solidFill>
                <a:cs typeface="Kalimati" pitchFamily="2"/>
              </a:rPr>
              <a:t>रक्षा मन्त्रालयको आ</a:t>
            </a:r>
            <a:r>
              <a:rPr lang="en-GB" sz="3200" b="1" smtClean="0">
                <a:solidFill>
                  <a:srgbClr val="0000FF"/>
                </a:solidFill>
                <a:latin typeface="Preeti" pitchFamily="2" charset="0"/>
                <a:cs typeface="Kalimati" pitchFamily="2"/>
              </a:rPr>
              <a:t>=</a:t>
            </a:r>
            <a:r>
              <a:rPr lang="ne-NP" sz="3200" b="1" smtClean="0">
                <a:solidFill>
                  <a:srgbClr val="0000FF"/>
                </a:solidFill>
                <a:cs typeface="Kalimati" pitchFamily="2"/>
              </a:rPr>
              <a:t>व</a:t>
            </a:r>
            <a:r>
              <a:rPr lang="en-GB" sz="3200" b="1" smtClean="0">
                <a:solidFill>
                  <a:srgbClr val="0000FF"/>
                </a:solidFill>
                <a:latin typeface="Preeti" pitchFamily="2" charset="0"/>
                <a:cs typeface="Kalimati" pitchFamily="2"/>
              </a:rPr>
              <a:t>=</a:t>
            </a:r>
            <a:r>
              <a:rPr lang="ne-NP" sz="3200" b="1" smtClean="0">
                <a:solidFill>
                  <a:srgbClr val="0000FF"/>
                </a:solidFill>
                <a:latin typeface="Preeti" pitchFamily="2" charset="0"/>
                <a:cs typeface="Kalimati" pitchFamily="2"/>
              </a:rPr>
              <a:t>२०७५</a:t>
            </a:r>
            <a:r>
              <a:rPr lang="en-GB" sz="3200" b="1" smtClean="0">
                <a:solidFill>
                  <a:srgbClr val="0000FF"/>
                </a:solidFill>
                <a:cs typeface="Kalimati" pitchFamily="2"/>
              </a:rPr>
              <a:t>/</a:t>
            </a:r>
            <a:r>
              <a:rPr lang="ne-NP" sz="3200" b="1" smtClean="0">
                <a:solidFill>
                  <a:srgbClr val="0000FF"/>
                </a:solidFill>
                <a:cs typeface="Kalimati" pitchFamily="2"/>
              </a:rPr>
              <a:t>७६ को बजेट</a:t>
            </a:r>
            <a:br>
              <a:rPr lang="ne-NP" sz="3200" b="1" smtClean="0">
                <a:solidFill>
                  <a:srgbClr val="0000FF"/>
                </a:solidFill>
                <a:cs typeface="Kalimati" pitchFamily="2"/>
              </a:rPr>
            </a:br>
            <a:endParaRPr lang="en-GB" sz="3200" b="1" smtClean="0">
              <a:solidFill>
                <a:srgbClr val="0000FF"/>
              </a:solidFill>
              <a:cs typeface="Kalimati" pitchFamily="2"/>
            </a:endParaRPr>
          </a:p>
        </p:txBody>
      </p:sp>
      <p:graphicFrame>
        <p:nvGraphicFramePr>
          <p:cNvPr id="6" name="Table 5"/>
          <p:cNvGraphicFramePr>
            <a:graphicFrameLocks noGrp="1"/>
          </p:cNvGraphicFramePr>
          <p:nvPr/>
        </p:nvGraphicFramePr>
        <p:xfrm>
          <a:off x="206375" y="903288"/>
          <a:ext cx="11985812" cy="6485664"/>
        </p:xfrm>
        <a:graphic>
          <a:graphicData uri="http://schemas.openxmlformats.org/drawingml/2006/table">
            <a:tbl>
              <a:tblPr/>
              <a:tblGrid>
                <a:gridCol w="2520276"/>
                <a:gridCol w="1451089"/>
                <a:gridCol w="2241176"/>
                <a:gridCol w="2179394"/>
                <a:gridCol w="2276065"/>
                <a:gridCol w="1317812"/>
              </a:tblGrid>
              <a:tr h="387212">
                <a:tc gridSpan="6">
                  <a:txBody>
                    <a:bodyPr/>
                    <a:lstStyle/>
                    <a:p>
                      <a:pPr algn="ctr" fontAlgn="b"/>
                      <a:r>
                        <a:rPr lang="ne-NP" sz="2000" b="1" i="0" u="none" strike="noStrike" baseline="0" dirty="0" smtClean="0">
                          <a:solidFill>
                            <a:srgbClr val="0000CC"/>
                          </a:solidFill>
                          <a:latin typeface="Preeti" pitchFamily="2" charset="0"/>
                          <a:cs typeface="Kalimati" pitchFamily="2"/>
                        </a:rPr>
                        <a:t>आ</a:t>
                      </a:r>
                      <a:r>
                        <a:rPr lang="en-GB" sz="2000" b="1" i="0" u="none" strike="noStrike" baseline="0" dirty="0" smtClean="0">
                          <a:solidFill>
                            <a:srgbClr val="0000CC"/>
                          </a:solidFill>
                          <a:latin typeface="Preeti" pitchFamily="2" charset="0"/>
                          <a:cs typeface="Kalimati" pitchFamily="2"/>
                        </a:rPr>
                        <a:t>=</a:t>
                      </a:r>
                      <a:r>
                        <a:rPr lang="ne-NP" sz="2000" b="1" i="0" u="none" strike="noStrike" baseline="0" dirty="0" smtClean="0">
                          <a:solidFill>
                            <a:srgbClr val="0000CC"/>
                          </a:solidFill>
                          <a:latin typeface="Preeti" pitchFamily="2" charset="0"/>
                          <a:cs typeface="Kalimati" pitchFamily="2"/>
                        </a:rPr>
                        <a:t> व</a:t>
                      </a:r>
                      <a:r>
                        <a:rPr lang="en-GB" sz="2000" b="1" i="0" u="none" strike="noStrike" baseline="0" dirty="0" smtClean="0">
                          <a:solidFill>
                            <a:srgbClr val="0000CC"/>
                          </a:solidFill>
                          <a:latin typeface="Preeti" pitchFamily="2" charset="0"/>
                          <a:cs typeface="Kalimati" pitchFamily="2"/>
                        </a:rPr>
                        <a:t>=</a:t>
                      </a:r>
                      <a:r>
                        <a:rPr lang="ne-NP" sz="2000" b="1" i="0" u="none" strike="noStrike" baseline="0" dirty="0" smtClean="0">
                          <a:solidFill>
                            <a:srgbClr val="0000CC"/>
                          </a:solidFill>
                          <a:latin typeface="Preeti" pitchFamily="2" charset="0"/>
                          <a:cs typeface="Kalimati" pitchFamily="2"/>
                        </a:rPr>
                        <a:t> </a:t>
                      </a:r>
                      <a:r>
                        <a:rPr lang="ne-NP" sz="2000" b="1" i="0" u="none" strike="noStrike" dirty="0" smtClean="0">
                          <a:solidFill>
                            <a:srgbClr val="0000CC"/>
                          </a:solidFill>
                          <a:latin typeface="Preeti" pitchFamily="2" charset="0"/>
                          <a:cs typeface="Kalimati" pitchFamily="2"/>
                        </a:rPr>
                        <a:t>२०७५</a:t>
                      </a:r>
                      <a:r>
                        <a:rPr lang="en-GB" sz="2000" b="1" i="0" u="none" strike="noStrike" dirty="0" smtClean="0">
                          <a:solidFill>
                            <a:srgbClr val="0000CC"/>
                          </a:solidFill>
                          <a:latin typeface="+mn-lt"/>
                          <a:cs typeface="Kalimati" pitchFamily="2"/>
                        </a:rPr>
                        <a:t>/</a:t>
                      </a:r>
                      <a:r>
                        <a:rPr lang="ne-NP" sz="2000" b="1" i="0" u="none" strike="noStrike" dirty="0" smtClean="0">
                          <a:solidFill>
                            <a:srgbClr val="0000CC"/>
                          </a:solidFill>
                          <a:latin typeface="+mn-lt"/>
                          <a:cs typeface="Kalimati" pitchFamily="2"/>
                        </a:rPr>
                        <a:t>७६ </a:t>
                      </a:r>
                      <a:r>
                        <a:rPr lang="ne-NP" sz="2000" b="1" i="0" u="none" strike="noStrike" dirty="0" smtClean="0">
                          <a:solidFill>
                            <a:srgbClr val="0000CC"/>
                          </a:solidFill>
                          <a:latin typeface="Preeti" pitchFamily="2" charset="0"/>
                          <a:cs typeface="Kalimati" pitchFamily="2"/>
                        </a:rPr>
                        <a:t>को लागि रक्षा मन्त्रालय अन्तर्गत विनियोजित बजेट </a:t>
                      </a:r>
                      <a:endParaRPr lang="en-GB" sz="2000" b="1" i="0" u="none" strike="noStrike" dirty="0">
                        <a:solidFill>
                          <a:srgbClr val="0000CC"/>
                        </a:solidFill>
                        <a:latin typeface="Preeti" pitchFamily="2" charset="0"/>
                        <a:cs typeface="Kalimati" pitchFamily="2"/>
                      </a:endParaRPr>
                    </a:p>
                  </a:txBody>
                  <a:tcPr marL="6009" marR="6009" marT="5704" marB="0" anchor="b">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algn="l" fontAlgn="b"/>
                      <a:endParaRPr lang="en-GB" sz="1600" b="0" i="0" u="none" strike="noStrike" dirty="0">
                        <a:solidFill>
                          <a:srgbClr val="000000"/>
                        </a:solidFill>
                        <a:latin typeface="Ank-Cast"/>
                      </a:endParaRPr>
                    </a:p>
                  </a:txBody>
                  <a:tcPr marL="6084" marR="6084" marT="6084" marB="0" anchor="b">
                    <a:lnL>
                      <a:noFill/>
                    </a:lnL>
                    <a:lnR>
                      <a:noFill/>
                    </a:lnR>
                    <a:lnT>
                      <a:noFill/>
                    </a:lnT>
                    <a:lnB w="6350" cap="flat" cmpd="sng" algn="ctr">
                      <a:solidFill>
                        <a:srgbClr val="000000"/>
                      </a:solidFill>
                      <a:prstDash val="solid"/>
                      <a:round/>
                      <a:headEnd type="none" w="med" len="med"/>
                      <a:tailEnd type="none" w="med" len="med"/>
                    </a:lnB>
                  </a:tcPr>
                </a:tc>
              </a:tr>
              <a:tr h="453537">
                <a:tc>
                  <a:txBody>
                    <a:bodyPr/>
                    <a:lstStyle/>
                    <a:p>
                      <a:pPr algn="ctr" fontAlgn="b"/>
                      <a:r>
                        <a:rPr lang="ne-NP" sz="2400" b="1" i="0" u="none" strike="noStrike" dirty="0" smtClean="0">
                          <a:solidFill>
                            <a:srgbClr val="002060"/>
                          </a:solidFill>
                          <a:latin typeface="Preeti" pitchFamily="2" charset="0"/>
                          <a:cs typeface="Kalimati" pitchFamily="2"/>
                        </a:rPr>
                        <a:t>कार्यक्रमको</a:t>
                      </a:r>
                      <a:r>
                        <a:rPr lang="ne-NP" sz="2400" b="1" i="0" u="none" strike="noStrike" baseline="0" dirty="0" smtClean="0">
                          <a:solidFill>
                            <a:srgbClr val="002060"/>
                          </a:solidFill>
                          <a:latin typeface="Preeti" pitchFamily="2" charset="0"/>
                          <a:cs typeface="Kalimati" pitchFamily="2"/>
                        </a:rPr>
                        <a:t> नाम</a:t>
                      </a:r>
                      <a:endParaRPr lang="en-GB" sz="2400" b="1" i="0" u="none" strike="noStrike" dirty="0">
                        <a:solidFill>
                          <a:srgbClr val="002060"/>
                        </a:solidFill>
                        <a:latin typeface="Preeti" pitchFamily="2" charset="0"/>
                        <a:cs typeface="Kalimati" pitchFamily="2"/>
                      </a:endParaRPr>
                    </a:p>
                  </a:txBody>
                  <a:tcPr marL="6009" marR="6009" marT="57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ne-NP" sz="2400" b="1" i="0" u="none" strike="noStrike" dirty="0" smtClean="0">
                          <a:solidFill>
                            <a:srgbClr val="002060"/>
                          </a:solidFill>
                          <a:latin typeface="Preeti" pitchFamily="2" charset="0"/>
                          <a:cs typeface="Kalimati" pitchFamily="2"/>
                        </a:rPr>
                        <a:t>ब</a:t>
                      </a:r>
                      <a:r>
                        <a:rPr lang="en-GB" sz="2400" b="1" i="0" u="none" strike="noStrike" dirty="0" smtClean="0">
                          <a:solidFill>
                            <a:srgbClr val="002060"/>
                          </a:solidFill>
                          <a:latin typeface="Preeti" pitchFamily="2" charset="0"/>
                          <a:cs typeface="Kalimati" pitchFamily="2"/>
                        </a:rPr>
                        <a:t>=</a:t>
                      </a:r>
                      <a:r>
                        <a:rPr lang="ne-NP" sz="2400" b="1" i="0" u="none" strike="noStrike" dirty="0" smtClean="0">
                          <a:solidFill>
                            <a:srgbClr val="002060"/>
                          </a:solidFill>
                          <a:latin typeface="Preeti" pitchFamily="2" charset="0"/>
                          <a:cs typeface="Kalimati" pitchFamily="2"/>
                        </a:rPr>
                        <a:t>उ</a:t>
                      </a:r>
                      <a:r>
                        <a:rPr lang="en-GB" sz="2400" b="1" i="0" u="none" strike="noStrike" dirty="0" smtClean="0">
                          <a:solidFill>
                            <a:srgbClr val="002060"/>
                          </a:solidFill>
                          <a:latin typeface="Preeti" pitchFamily="2" charset="0"/>
                          <a:cs typeface="Kalimati" pitchFamily="2"/>
                        </a:rPr>
                        <a:t>=</a:t>
                      </a:r>
                      <a:r>
                        <a:rPr lang="ne-NP" sz="2400" b="1" i="0" u="none" strike="noStrike" dirty="0" smtClean="0">
                          <a:solidFill>
                            <a:srgbClr val="002060"/>
                          </a:solidFill>
                          <a:latin typeface="Preeti" pitchFamily="2" charset="0"/>
                          <a:cs typeface="Kalimati" pitchFamily="2"/>
                        </a:rPr>
                        <a:t>शी</a:t>
                      </a:r>
                      <a:r>
                        <a:rPr lang="en-US" sz="2400" b="1" i="0" u="none" strike="noStrike" baseline="0" dirty="0" smtClean="0">
                          <a:solidFill>
                            <a:srgbClr val="002060"/>
                          </a:solidFill>
                          <a:latin typeface="Preeti" pitchFamily="2" charset="0"/>
                          <a:cs typeface="Kalimati" pitchFamily="2"/>
                        </a:rPr>
                        <a:t>= </a:t>
                      </a:r>
                      <a:r>
                        <a:rPr lang="ne-NP" sz="2400" b="1" i="0" u="none" strike="noStrike" dirty="0" smtClean="0">
                          <a:solidFill>
                            <a:srgbClr val="002060"/>
                          </a:solidFill>
                          <a:latin typeface="Preeti" pitchFamily="2" charset="0"/>
                          <a:cs typeface="Kalimati" pitchFamily="2"/>
                        </a:rPr>
                        <a:t>नं</a:t>
                      </a:r>
                      <a:r>
                        <a:rPr lang="en-GB" sz="2400" b="1" i="0" u="none" strike="noStrike" dirty="0" smtClean="0">
                          <a:solidFill>
                            <a:srgbClr val="002060"/>
                          </a:solidFill>
                          <a:latin typeface="Preeti" pitchFamily="2" charset="0"/>
                          <a:cs typeface="Kalimati" pitchFamily="2"/>
                        </a:rPr>
                        <a:t>+=</a:t>
                      </a:r>
                      <a:endParaRPr lang="en-GB" sz="2400" b="1" i="0" u="none" strike="noStrike" dirty="0">
                        <a:solidFill>
                          <a:srgbClr val="002060"/>
                        </a:solidFill>
                        <a:latin typeface="Preeti" pitchFamily="2" charset="0"/>
                        <a:cs typeface="Kalimati" pitchFamily="2"/>
                      </a:endParaRPr>
                    </a:p>
                  </a:txBody>
                  <a:tcPr marL="6009" marR="6009" marT="57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ne-NP" sz="2400" b="1" i="0" u="none" strike="noStrike" dirty="0" smtClean="0">
                          <a:solidFill>
                            <a:srgbClr val="002060"/>
                          </a:solidFill>
                          <a:latin typeface="Preeti" pitchFamily="2" charset="0"/>
                          <a:cs typeface="Kalimati" pitchFamily="2"/>
                        </a:rPr>
                        <a:t>चालु</a:t>
                      </a:r>
                      <a:r>
                        <a:rPr lang="ne-NP" sz="2400" b="1" i="0" u="none" strike="noStrike" baseline="0" dirty="0" smtClean="0">
                          <a:solidFill>
                            <a:srgbClr val="002060"/>
                          </a:solidFill>
                          <a:latin typeface="Preeti" pitchFamily="2" charset="0"/>
                          <a:cs typeface="Kalimati" pitchFamily="2"/>
                        </a:rPr>
                        <a:t> खर्च</a:t>
                      </a:r>
                      <a:r>
                        <a:rPr lang="en-GB" sz="2400" b="1" i="0" u="none" strike="noStrike" dirty="0" smtClean="0">
                          <a:solidFill>
                            <a:srgbClr val="002060"/>
                          </a:solidFill>
                          <a:latin typeface="Preeti" pitchFamily="2" charset="0"/>
                          <a:cs typeface="Kalimati" pitchFamily="2"/>
                        </a:rPr>
                        <a:t> </a:t>
                      </a:r>
                      <a:endParaRPr lang="en-GB" sz="2400" b="1" i="0" u="none" strike="noStrike" dirty="0">
                        <a:solidFill>
                          <a:srgbClr val="002060"/>
                        </a:solidFill>
                        <a:latin typeface="Preeti" pitchFamily="2" charset="0"/>
                        <a:cs typeface="Kalimati" pitchFamily="2"/>
                      </a:endParaRPr>
                    </a:p>
                  </a:txBody>
                  <a:tcPr marL="6009" marR="6009" marT="57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ne-NP" sz="2400" b="1" i="0" u="none" strike="noStrike" dirty="0" smtClean="0">
                          <a:solidFill>
                            <a:srgbClr val="002060"/>
                          </a:solidFill>
                          <a:latin typeface="Preeti" pitchFamily="2" charset="0"/>
                          <a:cs typeface="Kalimati" pitchFamily="2"/>
                        </a:rPr>
                        <a:t>पूँजीगत खर्च</a:t>
                      </a:r>
                      <a:endParaRPr lang="en-GB" sz="2400" b="1" i="0" u="none" strike="noStrike" dirty="0">
                        <a:solidFill>
                          <a:srgbClr val="002060"/>
                        </a:solidFill>
                        <a:latin typeface="Preeti" pitchFamily="2" charset="0"/>
                        <a:cs typeface="Kalimati" pitchFamily="2"/>
                      </a:endParaRPr>
                    </a:p>
                  </a:txBody>
                  <a:tcPr marL="6009" marR="6009" marT="57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ne-NP" sz="2400" b="1" i="0" u="none" strike="noStrike" dirty="0" smtClean="0">
                          <a:solidFill>
                            <a:srgbClr val="002060"/>
                          </a:solidFill>
                          <a:latin typeface="Preeti" pitchFamily="2" charset="0"/>
                          <a:cs typeface="Kalimati" pitchFamily="2"/>
                        </a:rPr>
                        <a:t>जम्मा</a:t>
                      </a:r>
                      <a:endParaRPr lang="en-GB" sz="2400" b="1" i="0" u="none" strike="noStrike" dirty="0">
                        <a:solidFill>
                          <a:srgbClr val="002060"/>
                        </a:solidFill>
                        <a:latin typeface="Preeti" pitchFamily="2" charset="0"/>
                        <a:cs typeface="Kalimati" pitchFamily="2"/>
                      </a:endParaRPr>
                    </a:p>
                  </a:txBody>
                  <a:tcPr marL="6009" marR="6009" marT="57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ne-NP" sz="2400" b="1" i="0" u="none" strike="noStrike" dirty="0" smtClean="0">
                          <a:solidFill>
                            <a:srgbClr val="002060"/>
                          </a:solidFill>
                          <a:latin typeface="Preeti" pitchFamily="2" charset="0"/>
                          <a:cs typeface="Kalimati" pitchFamily="2"/>
                        </a:rPr>
                        <a:t>कैफियत</a:t>
                      </a:r>
                      <a:endParaRPr lang="en-GB" sz="2400" b="1" i="0" u="none" strike="noStrike" dirty="0">
                        <a:solidFill>
                          <a:srgbClr val="002060"/>
                        </a:solidFill>
                        <a:latin typeface="Preeti" pitchFamily="2" charset="0"/>
                        <a:cs typeface="Kalimati" pitchFamily="2"/>
                      </a:endParaRPr>
                    </a:p>
                  </a:txBody>
                  <a:tcPr marL="6009" marR="6009" marT="57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35853">
                <a:tc>
                  <a:txBody>
                    <a:bodyPr/>
                    <a:lstStyle/>
                    <a:p>
                      <a:pPr lvl="1" algn="l" fontAlgn="b"/>
                      <a:r>
                        <a:rPr lang="ne-NP" sz="2000" b="1" i="0" u="none" strike="noStrike" dirty="0" smtClean="0">
                          <a:solidFill>
                            <a:srgbClr val="002060"/>
                          </a:solidFill>
                          <a:latin typeface="Preeti" pitchFamily="2" charset="0"/>
                          <a:cs typeface="Kalimati" pitchFamily="2"/>
                        </a:rPr>
                        <a:t>रक्षा</a:t>
                      </a:r>
                      <a:r>
                        <a:rPr lang="ne-NP" sz="2000" b="1" i="0" u="none" strike="noStrike" baseline="0" dirty="0" smtClean="0">
                          <a:solidFill>
                            <a:srgbClr val="002060"/>
                          </a:solidFill>
                          <a:latin typeface="Preeti" pitchFamily="2" charset="0"/>
                          <a:cs typeface="Kalimati" pitchFamily="2"/>
                        </a:rPr>
                        <a:t> मन्त्रालय</a:t>
                      </a:r>
                      <a:endParaRPr lang="en-GB" sz="2000" b="1" i="0" u="none" strike="noStrike" dirty="0">
                        <a:solidFill>
                          <a:srgbClr val="002060"/>
                        </a:solidFill>
                        <a:latin typeface="Preeti" pitchFamily="2" charset="0"/>
                        <a:cs typeface="Kalimati" pitchFamily="2"/>
                      </a:endParaRPr>
                    </a:p>
                  </a:txBody>
                  <a:tcPr marL="6009" marR="6009" marT="57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2400" b="0" i="0" u="none" strike="noStrike" dirty="0">
                          <a:solidFill>
                            <a:srgbClr val="002060"/>
                          </a:solidFill>
                          <a:latin typeface="Ank-Cast"/>
                        </a:rPr>
                        <a:t>345011</a:t>
                      </a:r>
                    </a:p>
                  </a:txBody>
                  <a:tcPr marL="6009" marR="6009" marT="57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2400" b="0" i="0" u="none" strike="noStrike" dirty="0" smtClean="0">
                          <a:solidFill>
                            <a:srgbClr val="002060"/>
                          </a:solidFill>
                          <a:latin typeface="Ank-Cast"/>
                        </a:rPr>
                        <a:t>6</a:t>
                      </a:r>
                      <a:r>
                        <a:rPr lang="ne-NP" sz="2400" b="0" i="0" u="none" strike="noStrike" dirty="0" smtClean="0">
                          <a:solidFill>
                            <a:srgbClr val="002060"/>
                          </a:solidFill>
                          <a:latin typeface="Ank-Cast"/>
                        </a:rPr>
                        <a:t>,</a:t>
                      </a:r>
                      <a:r>
                        <a:rPr lang="en-GB" sz="2400" b="0" i="0" u="none" strike="noStrike" dirty="0" smtClean="0">
                          <a:solidFill>
                            <a:srgbClr val="002060"/>
                          </a:solidFill>
                          <a:latin typeface="Ank-Cast"/>
                        </a:rPr>
                        <a:t>78</a:t>
                      </a:r>
                      <a:r>
                        <a:rPr lang="ne-NP" sz="2400" b="0" i="0" u="none" strike="noStrike" dirty="0" smtClean="0">
                          <a:solidFill>
                            <a:srgbClr val="002060"/>
                          </a:solidFill>
                          <a:latin typeface="Ank-Cast"/>
                        </a:rPr>
                        <a:t>,</a:t>
                      </a:r>
                      <a:r>
                        <a:rPr lang="en-GB" sz="2400" b="0" i="0" u="none" strike="noStrike" dirty="0" smtClean="0">
                          <a:solidFill>
                            <a:srgbClr val="002060"/>
                          </a:solidFill>
                          <a:latin typeface="Ank-Cast"/>
                        </a:rPr>
                        <a:t>00</a:t>
                      </a:r>
                      <a:r>
                        <a:rPr lang="ne-NP" sz="2400" b="0" i="0" u="none" strike="noStrike" dirty="0" smtClean="0">
                          <a:solidFill>
                            <a:srgbClr val="002060"/>
                          </a:solidFill>
                          <a:latin typeface="Ank-Cast"/>
                        </a:rPr>
                        <a:t>,</a:t>
                      </a:r>
                      <a:r>
                        <a:rPr lang="en-GB" sz="2400" b="0" i="0" u="none" strike="noStrike" dirty="0" smtClean="0">
                          <a:solidFill>
                            <a:srgbClr val="002060"/>
                          </a:solidFill>
                          <a:latin typeface="Ank-Cast"/>
                        </a:rPr>
                        <a:t>000</a:t>
                      </a:r>
                      <a:endParaRPr lang="en-GB" sz="2400" b="0" i="0" u="none" strike="noStrike" dirty="0">
                        <a:solidFill>
                          <a:srgbClr val="002060"/>
                        </a:solidFill>
                        <a:latin typeface="Ank-Cast"/>
                      </a:endParaRPr>
                    </a:p>
                  </a:txBody>
                  <a:tcPr marL="6009" marR="6009" marT="57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2400" b="0" i="0" u="none" strike="noStrike" dirty="0" smtClean="0">
                          <a:solidFill>
                            <a:srgbClr val="002060"/>
                          </a:solidFill>
                          <a:latin typeface="Ank-Cast"/>
                        </a:rPr>
                        <a:t>12</a:t>
                      </a:r>
                      <a:r>
                        <a:rPr lang="ne-NP" sz="2400" b="0" i="0" u="none" strike="noStrike" dirty="0" smtClean="0">
                          <a:solidFill>
                            <a:srgbClr val="002060"/>
                          </a:solidFill>
                          <a:latin typeface="Ank-Cast"/>
                        </a:rPr>
                        <a:t>,</a:t>
                      </a:r>
                      <a:r>
                        <a:rPr lang="en-GB" sz="2400" b="0" i="0" u="none" strike="noStrike" dirty="0" smtClean="0">
                          <a:solidFill>
                            <a:srgbClr val="002060"/>
                          </a:solidFill>
                          <a:latin typeface="Ank-Cast"/>
                        </a:rPr>
                        <a:t>22</a:t>
                      </a:r>
                      <a:r>
                        <a:rPr lang="ne-NP" sz="2400" b="0" i="0" u="none" strike="noStrike" dirty="0" smtClean="0">
                          <a:solidFill>
                            <a:srgbClr val="002060"/>
                          </a:solidFill>
                          <a:latin typeface="Ank-Cast"/>
                        </a:rPr>
                        <a:t>,</a:t>
                      </a:r>
                      <a:r>
                        <a:rPr lang="en-GB" sz="2400" b="0" i="0" u="none" strike="noStrike" dirty="0" smtClean="0">
                          <a:solidFill>
                            <a:srgbClr val="002060"/>
                          </a:solidFill>
                          <a:latin typeface="Ank-Cast"/>
                        </a:rPr>
                        <a:t>00000</a:t>
                      </a:r>
                      <a:endParaRPr lang="en-GB" sz="2400" b="0" i="0" u="none" strike="noStrike" dirty="0">
                        <a:solidFill>
                          <a:srgbClr val="002060"/>
                        </a:solidFill>
                        <a:latin typeface="Ank-Cast"/>
                      </a:endParaRPr>
                    </a:p>
                  </a:txBody>
                  <a:tcPr marL="6009" marR="6009" marT="57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2400" b="0" i="0" u="none" strike="noStrike" dirty="0" smtClean="0">
                          <a:solidFill>
                            <a:srgbClr val="002060"/>
                          </a:solidFill>
                          <a:latin typeface="Ank-Cast"/>
                        </a:rPr>
                        <a:t>19</a:t>
                      </a:r>
                      <a:r>
                        <a:rPr lang="ne-NP" sz="2400" b="0" i="0" u="none" strike="noStrike" dirty="0" smtClean="0">
                          <a:solidFill>
                            <a:srgbClr val="002060"/>
                          </a:solidFill>
                          <a:latin typeface="Ank-Cast"/>
                        </a:rPr>
                        <a:t>,</a:t>
                      </a:r>
                      <a:r>
                        <a:rPr lang="en-GB" sz="2400" b="0" i="0" u="none" strike="noStrike" dirty="0" smtClean="0">
                          <a:solidFill>
                            <a:srgbClr val="002060"/>
                          </a:solidFill>
                          <a:latin typeface="Ank-Cast"/>
                        </a:rPr>
                        <a:t>00</a:t>
                      </a:r>
                      <a:r>
                        <a:rPr lang="ne-NP" sz="2400" b="0" i="0" u="none" strike="noStrike" dirty="0" smtClean="0">
                          <a:solidFill>
                            <a:srgbClr val="002060"/>
                          </a:solidFill>
                          <a:latin typeface="Ank-Cast"/>
                        </a:rPr>
                        <a:t>,</a:t>
                      </a:r>
                      <a:r>
                        <a:rPr lang="en-GB" sz="2400" b="0" i="0" u="none" strike="noStrike" dirty="0" smtClean="0">
                          <a:solidFill>
                            <a:srgbClr val="002060"/>
                          </a:solidFill>
                          <a:latin typeface="Ank-Cast"/>
                        </a:rPr>
                        <a:t>00</a:t>
                      </a:r>
                      <a:r>
                        <a:rPr lang="ne-NP" sz="2400" b="0" i="0" u="none" strike="noStrike" dirty="0" smtClean="0">
                          <a:solidFill>
                            <a:srgbClr val="002060"/>
                          </a:solidFill>
                          <a:latin typeface="Ank-Cast"/>
                        </a:rPr>
                        <a:t>,</a:t>
                      </a:r>
                      <a:r>
                        <a:rPr lang="en-GB" sz="2400" b="0" i="0" u="none" strike="noStrike" dirty="0" smtClean="0">
                          <a:solidFill>
                            <a:srgbClr val="002060"/>
                          </a:solidFill>
                          <a:latin typeface="Ank-Cast"/>
                        </a:rPr>
                        <a:t>000</a:t>
                      </a:r>
                      <a:endParaRPr lang="en-GB" sz="2400" b="0" i="0" u="none" strike="noStrike" dirty="0">
                        <a:solidFill>
                          <a:srgbClr val="002060"/>
                        </a:solidFill>
                        <a:latin typeface="Ank-Cast"/>
                      </a:endParaRPr>
                    </a:p>
                  </a:txBody>
                  <a:tcPr marL="6009" marR="6009" marT="57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e-NP" sz="1400" b="0" i="0" u="none" strike="noStrike" dirty="0" smtClean="0">
                          <a:solidFill>
                            <a:srgbClr val="002060"/>
                          </a:solidFill>
                          <a:latin typeface="Ank-Cast"/>
                        </a:rPr>
                        <a:t>रक्षा मन्त्रालयको भवन निर्माण समेत</a:t>
                      </a:r>
                      <a:endParaRPr lang="en-GB" sz="1400" b="0" i="0" u="none" strike="noStrike" dirty="0">
                        <a:solidFill>
                          <a:srgbClr val="002060"/>
                        </a:solidFill>
                        <a:latin typeface="Ank-Cast"/>
                      </a:endParaRPr>
                    </a:p>
                  </a:txBody>
                  <a:tcPr marL="6009" marR="6009" marT="57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55597">
                <a:tc>
                  <a:txBody>
                    <a:bodyPr/>
                    <a:lstStyle/>
                    <a:p>
                      <a:pPr lvl="1" algn="l" fontAlgn="b"/>
                      <a:r>
                        <a:rPr lang="ne-NP" sz="2000" b="1" i="0" u="none" strike="noStrike" dirty="0" smtClean="0">
                          <a:solidFill>
                            <a:srgbClr val="002060"/>
                          </a:solidFill>
                          <a:latin typeface="Preeti" pitchFamily="2" charset="0"/>
                          <a:cs typeface="Kalimati" pitchFamily="2"/>
                        </a:rPr>
                        <a:t>राष्ट्रिय</a:t>
                      </a:r>
                      <a:r>
                        <a:rPr lang="ne-NP" sz="2000" b="1" i="0" u="none" strike="noStrike" baseline="0" dirty="0" smtClean="0">
                          <a:solidFill>
                            <a:srgbClr val="002060"/>
                          </a:solidFill>
                          <a:latin typeface="Preeti" pitchFamily="2" charset="0"/>
                          <a:cs typeface="Kalimati" pitchFamily="2"/>
                        </a:rPr>
                        <a:t> सुरक्षा परिषद्</a:t>
                      </a:r>
                      <a:endParaRPr lang="en-GB" sz="2000" b="1" i="0" u="none" strike="noStrike" dirty="0">
                        <a:solidFill>
                          <a:srgbClr val="002060"/>
                        </a:solidFill>
                        <a:latin typeface="Preeti" pitchFamily="2" charset="0"/>
                        <a:cs typeface="Kalimati" pitchFamily="2"/>
                      </a:endParaRPr>
                    </a:p>
                  </a:txBody>
                  <a:tcPr marL="6009" marR="6009" marT="57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2400" b="0" i="0" u="none" strike="noStrike" dirty="0">
                          <a:solidFill>
                            <a:srgbClr val="002060"/>
                          </a:solidFill>
                          <a:latin typeface="Ank-Cast"/>
                        </a:rPr>
                        <a:t>345012</a:t>
                      </a:r>
                    </a:p>
                  </a:txBody>
                  <a:tcPr marL="6009" marR="6009" marT="57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2400" b="0" i="0" u="none" strike="noStrike" dirty="0" smtClean="0">
                          <a:solidFill>
                            <a:srgbClr val="002060"/>
                          </a:solidFill>
                          <a:latin typeface="Ank-Cast"/>
                        </a:rPr>
                        <a:t>4</a:t>
                      </a:r>
                      <a:r>
                        <a:rPr lang="ne-NP" sz="2400" b="0" i="0" u="none" strike="noStrike" dirty="0" smtClean="0">
                          <a:solidFill>
                            <a:srgbClr val="002060"/>
                          </a:solidFill>
                          <a:latin typeface="Ank-Cast"/>
                        </a:rPr>
                        <a:t>,</a:t>
                      </a:r>
                      <a:r>
                        <a:rPr lang="en-GB" sz="2400" b="0" i="0" u="none" strike="noStrike" dirty="0" smtClean="0">
                          <a:solidFill>
                            <a:srgbClr val="002060"/>
                          </a:solidFill>
                          <a:latin typeface="Ank-Cast"/>
                        </a:rPr>
                        <a:t>07</a:t>
                      </a:r>
                      <a:r>
                        <a:rPr lang="ne-NP" sz="2400" b="0" i="0" u="none" strike="noStrike" dirty="0" smtClean="0">
                          <a:solidFill>
                            <a:srgbClr val="002060"/>
                          </a:solidFill>
                          <a:latin typeface="Ank-Cast"/>
                        </a:rPr>
                        <a:t>,</a:t>
                      </a:r>
                      <a:r>
                        <a:rPr lang="en-GB" sz="2400" b="0" i="0" u="none" strike="noStrike" dirty="0" smtClean="0">
                          <a:solidFill>
                            <a:srgbClr val="002060"/>
                          </a:solidFill>
                          <a:latin typeface="Ank-Cast"/>
                        </a:rPr>
                        <a:t>00</a:t>
                      </a:r>
                      <a:r>
                        <a:rPr lang="ne-NP" sz="2400" b="0" i="0" u="none" strike="noStrike" dirty="0" smtClean="0">
                          <a:solidFill>
                            <a:srgbClr val="002060"/>
                          </a:solidFill>
                          <a:latin typeface="Ank-Cast"/>
                        </a:rPr>
                        <a:t>,</a:t>
                      </a:r>
                      <a:r>
                        <a:rPr lang="en-GB" sz="2400" b="0" i="0" u="none" strike="noStrike" dirty="0" smtClean="0">
                          <a:solidFill>
                            <a:srgbClr val="002060"/>
                          </a:solidFill>
                          <a:latin typeface="Ank-Cast"/>
                        </a:rPr>
                        <a:t>000</a:t>
                      </a:r>
                      <a:endParaRPr lang="en-GB" sz="2400" b="0" i="0" u="none" strike="noStrike" dirty="0">
                        <a:solidFill>
                          <a:srgbClr val="002060"/>
                        </a:solidFill>
                        <a:latin typeface="Ank-Cast"/>
                      </a:endParaRPr>
                    </a:p>
                  </a:txBody>
                  <a:tcPr marL="6009" marR="6009" marT="57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2400" b="0" i="0" u="none" strike="noStrike" dirty="0" smtClean="0">
                          <a:solidFill>
                            <a:srgbClr val="002060"/>
                          </a:solidFill>
                          <a:latin typeface="Ank-Cast"/>
                        </a:rPr>
                        <a:t>21</a:t>
                      </a:r>
                      <a:r>
                        <a:rPr lang="ne-NP" sz="2400" b="0" i="0" u="none" strike="noStrike" dirty="0" smtClean="0">
                          <a:solidFill>
                            <a:srgbClr val="002060"/>
                          </a:solidFill>
                          <a:latin typeface="Ank-Cast"/>
                        </a:rPr>
                        <a:t>,</a:t>
                      </a:r>
                      <a:r>
                        <a:rPr lang="en-GB" sz="2400" b="0" i="0" u="none" strike="noStrike" dirty="0" smtClean="0">
                          <a:solidFill>
                            <a:srgbClr val="002060"/>
                          </a:solidFill>
                          <a:latin typeface="Ank-Cast"/>
                        </a:rPr>
                        <a:t>00000</a:t>
                      </a:r>
                      <a:endParaRPr lang="en-GB" sz="2400" b="0" i="0" u="none" strike="noStrike" dirty="0">
                        <a:solidFill>
                          <a:srgbClr val="002060"/>
                        </a:solidFill>
                        <a:latin typeface="Ank-Cast"/>
                      </a:endParaRPr>
                    </a:p>
                  </a:txBody>
                  <a:tcPr marL="6009" marR="6009" marT="57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2400" b="0" i="0" u="none" strike="noStrike" dirty="0" smtClean="0">
                          <a:solidFill>
                            <a:srgbClr val="002060"/>
                          </a:solidFill>
                          <a:latin typeface="Ank-Cast"/>
                        </a:rPr>
                        <a:t>4</a:t>
                      </a:r>
                      <a:r>
                        <a:rPr lang="ne-NP" sz="2400" b="0" i="0" u="none" strike="noStrike" dirty="0" smtClean="0">
                          <a:solidFill>
                            <a:srgbClr val="002060"/>
                          </a:solidFill>
                          <a:latin typeface="Ank-Cast"/>
                        </a:rPr>
                        <a:t>,</a:t>
                      </a:r>
                      <a:r>
                        <a:rPr lang="en-GB" sz="2400" b="0" i="0" u="none" strike="noStrike" dirty="0" smtClean="0">
                          <a:solidFill>
                            <a:srgbClr val="002060"/>
                          </a:solidFill>
                          <a:latin typeface="Ank-Cast"/>
                        </a:rPr>
                        <a:t>28</a:t>
                      </a:r>
                      <a:r>
                        <a:rPr lang="ne-NP" sz="2400" b="0" i="0" u="none" strike="noStrike" dirty="0" smtClean="0">
                          <a:solidFill>
                            <a:srgbClr val="002060"/>
                          </a:solidFill>
                          <a:latin typeface="Ank-Cast"/>
                        </a:rPr>
                        <a:t>,</a:t>
                      </a:r>
                      <a:r>
                        <a:rPr lang="en-GB" sz="2400" b="0" i="0" u="none" strike="noStrike" dirty="0" smtClean="0">
                          <a:solidFill>
                            <a:srgbClr val="002060"/>
                          </a:solidFill>
                          <a:latin typeface="Ank-Cast"/>
                        </a:rPr>
                        <a:t>00</a:t>
                      </a:r>
                      <a:r>
                        <a:rPr lang="ne-NP" sz="2400" b="0" i="0" u="none" strike="noStrike" dirty="0" smtClean="0">
                          <a:solidFill>
                            <a:srgbClr val="002060"/>
                          </a:solidFill>
                          <a:latin typeface="Ank-Cast"/>
                        </a:rPr>
                        <a:t>,</a:t>
                      </a:r>
                      <a:r>
                        <a:rPr lang="en-GB" sz="2400" b="0" i="0" u="none" strike="noStrike" dirty="0" smtClean="0">
                          <a:solidFill>
                            <a:srgbClr val="002060"/>
                          </a:solidFill>
                          <a:latin typeface="Ank-Cast"/>
                        </a:rPr>
                        <a:t>000</a:t>
                      </a:r>
                      <a:endParaRPr lang="en-GB" sz="2400" b="0" i="0" u="none" strike="noStrike" dirty="0">
                        <a:solidFill>
                          <a:srgbClr val="002060"/>
                        </a:solidFill>
                        <a:latin typeface="Ank-Cast"/>
                      </a:endParaRPr>
                    </a:p>
                  </a:txBody>
                  <a:tcPr marL="6009" marR="6009" marT="57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2400" b="0" i="0" u="none" strike="noStrike" dirty="0">
                          <a:solidFill>
                            <a:srgbClr val="002060"/>
                          </a:solidFill>
                          <a:latin typeface="Ank-Cast"/>
                        </a:rPr>
                        <a:t> </a:t>
                      </a:r>
                    </a:p>
                  </a:txBody>
                  <a:tcPr marL="6009" marR="6009" marT="57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35853">
                <a:tc>
                  <a:txBody>
                    <a:bodyPr/>
                    <a:lstStyle/>
                    <a:p>
                      <a:pPr lvl="1" algn="l" fontAlgn="b"/>
                      <a:r>
                        <a:rPr lang="ne-NP" sz="2000" b="1" i="0" u="none" strike="noStrike" dirty="0" smtClean="0">
                          <a:solidFill>
                            <a:srgbClr val="002060"/>
                          </a:solidFill>
                          <a:latin typeface="Preeti" pitchFamily="2" charset="0"/>
                          <a:cs typeface="Kalimati" pitchFamily="2"/>
                        </a:rPr>
                        <a:t>जंगी</a:t>
                      </a:r>
                      <a:r>
                        <a:rPr lang="ne-NP" sz="2000" b="1" i="0" u="none" strike="noStrike" baseline="0" dirty="0" smtClean="0">
                          <a:solidFill>
                            <a:srgbClr val="002060"/>
                          </a:solidFill>
                          <a:latin typeface="Preeti" pitchFamily="2" charset="0"/>
                          <a:cs typeface="Kalimati" pitchFamily="2"/>
                        </a:rPr>
                        <a:t> अड्डा </a:t>
                      </a:r>
                      <a:endParaRPr lang="en-GB" sz="2000" b="1" i="0" u="none" strike="noStrike" dirty="0">
                        <a:solidFill>
                          <a:srgbClr val="002060"/>
                        </a:solidFill>
                        <a:latin typeface="Preeti" pitchFamily="2" charset="0"/>
                        <a:cs typeface="Kalimati" pitchFamily="2"/>
                      </a:endParaRPr>
                    </a:p>
                  </a:txBody>
                  <a:tcPr marL="6009" marR="6009" marT="57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2400" b="0" i="0" u="none" strike="noStrike" dirty="0">
                          <a:solidFill>
                            <a:srgbClr val="002060"/>
                          </a:solidFill>
                          <a:latin typeface="Ank-Cast"/>
                        </a:rPr>
                        <a:t>345013</a:t>
                      </a:r>
                    </a:p>
                  </a:txBody>
                  <a:tcPr marL="6009" marR="6009" marT="57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2400" b="0" i="0" u="none" strike="noStrike" dirty="0" smtClean="0">
                          <a:solidFill>
                            <a:srgbClr val="002060"/>
                          </a:solidFill>
                          <a:latin typeface="Ank-Cast"/>
                        </a:rPr>
                        <a:t>36</a:t>
                      </a:r>
                      <a:r>
                        <a:rPr lang="ne-NP" sz="2400" b="0" i="0" u="none" strike="noStrike" dirty="0" smtClean="0">
                          <a:solidFill>
                            <a:srgbClr val="002060"/>
                          </a:solidFill>
                          <a:latin typeface="Ank-Cast"/>
                        </a:rPr>
                        <a:t>,</a:t>
                      </a:r>
                      <a:r>
                        <a:rPr lang="en-GB" sz="2400" b="0" i="0" u="none" strike="noStrike" dirty="0" smtClean="0">
                          <a:solidFill>
                            <a:srgbClr val="002060"/>
                          </a:solidFill>
                          <a:latin typeface="Ank-Cast"/>
                        </a:rPr>
                        <a:t>60</a:t>
                      </a:r>
                      <a:r>
                        <a:rPr lang="ne-NP" sz="2400" b="0" i="0" u="none" strike="noStrike" dirty="0" smtClean="0">
                          <a:solidFill>
                            <a:srgbClr val="002060"/>
                          </a:solidFill>
                          <a:latin typeface="Ank-Cast"/>
                        </a:rPr>
                        <a:t>,</a:t>
                      </a:r>
                      <a:r>
                        <a:rPr lang="en-GB" sz="2400" b="0" i="0" u="none" strike="noStrike" dirty="0" smtClean="0">
                          <a:solidFill>
                            <a:srgbClr val="002060"/>
                          </a:solidFill>
                          <a:latin typeface="Ank-Cast"/>
                        </a:rPr>
                        <a:t>93</a:t>
                      </a:r>
                      <a:r>
                        <a:rPr lang="ne-NP" sz="2400" b="0" i="0" u="none" strike="noStrike" dirty="0" smtClean="0">
                          <a:solidFill>
                            <a:srgbClr val="002060"/>
                          </a:solidFill>
                          <a:latin typeface="Ank-Cast"/>
                        </a:rPr>
                        <a:t>,</a:t>
                      </a:r>
                      <a:r>
                        <a:rPr lang="en-GB" sz="2400" b="0" i="0" u="none" strike="noStrike" dirty="0" smtClean="0">
                          <a:solidFill>
                            <a:srgbClr val="002060"/>
                          </a:solidFill>
                          <a:latin typeface="Ank-Cast"/>
                        </a:rPr>
                        <a:t>00</a:t>
                      </a:r>
                      <a:r>
                        <a:rPr lang="ne-NP" sz="2400" b="0" i="0" u="none" strike="noStrike" dirty="0" smtClean="0">
                          <a:solidFill>
                            <a:srgbClr val="002060"/>
                          </a:solidFill>
                          <a:latin typeface="Ank-Cast"/>
                        </a:rPr>
                        <a:t>,</a:t>
                      </a:r>
                      <a:r>
                        <a:rPr lang="en-GB" sz="2400" b="0" i="0" u="none" strike="noStrike" dirty="0" smtClean="0">
                          <a:solidFill>
                            <a:srgbClr val="002060"/>
                          </a:solidFill>
                          <a:latin typeface="Ank-Cast"/>
                        </a:rPr>
                        <a:t>000</a:t>
                      </a:r>
                      <a:endParaRPr lang="en-GB" sz="2400" b="0" i="0" u="none" strike="noStrike" dirty="0">
                        <a:solidFill>
                          <a:srgbClr val="002060"/>
                        </a:solidFill>
                        <a:latin typeface="Ank-Cast"/>
                      </a:endParaRPr>
                    </a:p>
                  </a:txBody>
                  <a:tcPr marL="6009" marR="6009" marT="57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2400" b="0" i="0" u="none" strike="noStrike" dirty="0" smtClean="0">
                          <a:solidFill>
                            <a:srgbClr val="002060"/>
                          </a:solidFill>
                          <a:latin typeface="Ank-Cast"/>
                        </a:rPr>
                        <a:t>9</a:t>
                      </a:r>
                      <a:r>
                        <a:rPr lang="ne-NP" sz="2400" b="0" i="0" u="none" strike="noStrike" dirty="0" smtClean="0">
                          <a:solidFill>
                            <a:srgbClr val="002060"/>
                          </a:solidFill>
                          <a:latin typeface="Ank-Cast"/>
                        </a:rPr>
                        <a:t>,</a:t>
                      </a:r>
                      <a:r>
                        <a:rPr lang="en-GB" sz="2400" b="0" i="0" u="none" strike="noStrike" dirty="0" smtClean="0">
                          <a:solidFill>
                            <a:srgbClr val="002060"/>
                          </a:solidFill>
                          <a:latin typeface="Ank-Cast"/>
                        </a:rPr>
                        <a:t>76</a:t>
                      </a:r>
                      <a:r>
                        <a:rPr lang="ne-NP" sz="2400" b="0" i="0" u="none" strike="noStrike" dirty="0" smtClean="0">
                          <a:solidFill>
                            <a:srgbClr val="002060"/>
                          </a:solidFill>
                          <a:latin typeface="Ank-Cast"/>
                        </a:rPr>
                        <a:t>,</a:t>
                      </a:r>
                      <a:r>
                        <a:rPr lang="en-GB" sz="2400" b="0" i="0" u="none" strike="noStrike" dirty="0" smtClean="0">
                          <a:solidFill>
                            <a:srgbClr val="002060"/>
                          </a:solidFill>
                          <a:latin typeface="Ank-Cast"/>
                        </a:rPr>
                        <a:t>25</a:t>
                      </a:r>
                      <a:r>
                        <a:rPr lang="ne-NP" sz="2400" b="0" i="0" u="none" strike="noStrike" dirty="0" smtClean="0">
                          <a:solidFill>
                            <a:srgbClr val="002060"/>
                          </a:solidFill>
                          <a:latin typeface="Ank-Cast"/>
                        </a:rPr>
                        <a:t>,</a:t>
                      </a:r>
                      <a:r>
                        <a:rPr lang="en-GB" sz="2400" b="0" i="0" u="none" strike="noStrike" dirty="0" smtClean="0">
                          <a:solidFill>
                            <a:srgbClr val="002060"/>
                          </a:solidFill>
                          <a:latin typeface="Ank-Cast"/>
                        </a:rPr>
                        <a:t>05,000</a:t>
                      </a:r>
                      <a:endParaRPr lang="en-GB" sz="2400" b="0" i="0" u="none" strike="noStrike" dirty="0">
                        <a:solidFill>
                          <a:srgbClr val="002060"/>
                        </a:solidFill>
                        <a:latin typeface="Ank-Cast"/>
                      </a:endParaRPr>
                    </a:p>
                  </a:txBody>
                  <a:tcPr marL="6009" marR="6009" marT="57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2400" b="0" i="0" u="none" strike="noStrike" dirty="0" smtClean="0">
                          <a:solidFill>
                            <a:srgbClr val="002060"/>
                          </a:solidFill>
                          <a:latin typeface="Ank-Cast"/>
                        </a:rPr>
                        <a:t>42</a:t>
                      </a:r>
                      <a:r>
                        <a:rPr lang="ne-NP" sz="2400" b="0" i="0" u="none" strike="noStrike" dirty="0" smtClean="0">
                          <a:solidFill>
                            <a:srgbClr val="002060"/>
                          </a:solidFill>
                          <a:latin typeface="Ank-Cast"/>
                        </a:rPr>
                        <a:t>,</a:t>
                      </a:r>
                      <a:r>
                        <a:rPr lang="en-GB" sz="2400" b="0" i="0" u="none" strike="noStrike" dirty="0" smtClean="0">
                          <a:solidFill>
                            <a:srgbClr val="002060"/>
                          </a:solidFill>
                          <a:latin typeface="Ank-Cast"/>
                        </a:rPr>
                        <a:t>96</a:t>
                      </a:r>
                      <a:r>
                        <a:rPr lang="ne-NP" sz="2400" b="0" i="0" u="none" strike="noStrike" dirty="0" smtClean="0">
                          <a:solidFill>
                            <a:srgbClr val="002060"/>
                          </a:solidFill>
                          <a:latin typeface="Ank-Cast"/>
                        </a:rPr>
                        <a:t>,</a:t>
                      </a:r>
                      <a:r>
                        <a:rPr lang="en-GB" sz="2400" b="0" i="0" u="none" strike="noStrike" dirty="0" smtClean="0">
                          <a:solidFill>
                            <a:srgbClr val="002060"/>
                          </a:solidFill>
                          <a:latin typeface="Ank-Cast"/>
                        </a:rPr>
                        <a:t>19</a:t>
                      </a:r>
                      <a:r>
                        <a:rPr lang="ne-NP" sz="2400" b="0" i="0" u="none" strike="noStrike" dirty="0" smtClean="0">
                          <a:solidFill>
                            <a:srgbClr val="002060"/>
                          </a:solidFill>
                          <a:latin typeface="Ank-Cast"/>
                        </a:rPr>
                        <a:t>,</a:t>
                      </a:r>
                      <a:r>
                        <a:rPr lang="en-GB" sz="2400" b="0" i="0" u="none" strike="noStrike" dirty="0" smtClean="0">
                          <a:solidFill>
                            <a:srgbClr val="002060"/>
                          </a:solidFill>
                          <a:latin typeface="Ank-Cast"/>
                        </a:rPr>
                        <a:t>00</a:t>
                      </a:r>
                      <a:r>
                        <a:rPr lang="ne-NP" sz="2400" b="0" i="0" u="none" strike="noStrike" dirty="0" smtClean="0">
                          <a:solidFill>
                            <a:srgbClr val="002060"/>
                          </a:solidFill>
                          <a:latin typeface="Ank-Cast"/>
                        </a:rPr>
                        <a:t>,</a:t>
                      </a:r>
                      <a:r>
                        <a:rPr lang="en-GB" sz="2400" b="0" i="0" u="none" strike="noStrike" dirty="0" smtClean="0">
                          <a:solidFill>
                            <a:srgbClr val="002060"/>
                          </a:solidFill>
                          <a:latin typeface="Ank-Cast"/>
                        </a:rPr>
                        <a:t>000</a:t>
                      </a:r>
                      <a:endParaRPr lang="en-GB" sz="2400" b="0" i="0" u="none" strike="noStrike" dirty="0">
                        <a:solidFill>
                          <a:srgbClr val="002060"/>
                        </a:solidFill>
                        <a:latin typeface="Ank-Cast"/>
                      </a:endParaRPr>
                    </a:p>
                  </a:txBody>
                  <a:tcPr marL="6009" marR="6009" marT="57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2400" b="0" i="0" u="none" strike="noStrike" dirty="0">
                          <a:solidFill>
                            <a:srgbClr val="002060"/>
                          </a:solidFill>
                          <a:latin typeface="Ank-Cast"/>
                        </a:rPr>
                        <a:t> </a:t>
                      </a:r>
                    </a:p>
                  </a:txBody>
                  <a:tcPr marL="6009" marR="6009" marT="57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35273">
                <a:tc>
                  <a:txBody>
                    <a:bodyPr/>
                    <a:lstStyle/>
                    <a:p>
                      <a:pPr lvl="1" algn="l" fontAlgn="b"/>
                      <a:r>
                        <a:rPr lang="ne-NP" sz="2000" b="1" i="0" u="none" strike="noStrike" dirty="0" smtClean="0">
                          <a:solidFill>
                            <a:srgbClr val="002060"/>
                          </a:solidFill>
                          <a:latin typeface="Preeti" pitchFamily="2" charset="0"/>
                          <a:cs typeface="Kalimati" pitchFamily="2"/>
                        </a:rPr>
                        <a:t>सैनिक</a:t>
                      </a:r>
                      <a:r>
                        <a:rPr lang="ne-NP" sz="2000" b="1" i="0" u="none" strike="noStrike" baseline="0" dirty="0" smtClean="0">
                          <a:solidFill>
                            <a:srgbClr val="002060"/>
                          </a:solidFill>
                          <a:latin typeface="Preeti" pitchFamily="2" charset="0"/>
                          <a:cs typeface="Kalimati" pitchFamily="2"/>
                        </a:rPr>
                        <a:t> हवाई महानिर्देशनालय</a:t>
                      </a:r>
                      <a:endParaRPr lang="en-GB" sz="2000" b="1" i="0" u="none" strike="noStrike" dirty="0">
                        <a:solidFill>
                          <a:srgbClr val="002060"/>
                        </a:solidFill>
                        <a:latin typeface="Preeti" pitchFamily="2" charset="0"/>
                        <a:cs typeface="Kalimati" pitchFamily="2"/>
                      </a:endParaRPr>
                    </a:p>
                  </a:txBody>
                  <a:tcPr marL="6009" marR="6009" marT="57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2400" b="0" i="0" u="none" strike="noStrike" dirty="0">
                          <a:solidFill>
                            <a:srgbClr val="002060"/>
                          </a:solidFill>
                          <a:latin typeface="Ank-Cast"/>
                        </a:rPr>
                        <a:t>345014</a:t>
                      </a:r>
                    </a:p>
                  </a:txBody>
                  <a:tcPr marL="6009" marR="6009" marT="57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2400" b="0" i="0" u="none" strike="noStrike" dirty="0" smtClean="0">
                          <a:solidFill>
                            <a:srgbClr val="002060"/>
                          </a:solidFill>
                          <a:latin typeface="Ank-Cast"/>
                        </a:rPr>
                        <a:t>51</a:t>
                      </a:r>
                      <a:r>
                        <a:rPr lang="ne-NP" sz="2400" b="0" i="0" u="none" strike="noStrike" dirty="0" smtClean="0">
                          <a:solidFill>
                            <a:srgbClr val="002060"/>
                          </a:solidFill>
                          <a:latin typeface="Ank-Cast"/>
                        </a:rPr>
                        <a:t>,</a:t>
                      </a:r>
                      <a:r>
                        <a:rPr lang="en-GB" sz="2400" b="0" i="0" u="none" strike="noStrike" dirty="0" smtClean="0">
                          <a:solidFill>
                            <a:srgbClr val="002060"/>
                          </a:solidFill>
                          <a:latin typeface="Ank-Cast"/>
                        </a:rPr>
                        <a:t>06</a:t>
                      </a:r>
                      <a:r>
                        <a:rPr lang="ne-NP" sz="2400" b="0" i="0" u="none" strike="noStrike" dirty="0" smtClean="0">
                          <a:solidFill>
                            <a:srgbClr val="002060"/>
                          </a:solidFill>
                          <a:latin typeface="Ank-Cast"/>
                        </a:rPr>
                        <a:t>,</a:t>
                      </a:r>
                      <a:r>
                        <a:rPr lang="en-GB" sz="2400" b="0" i="0" u="none" strike="noStrike" dirty="0" smtClean="0">
                          <a:solidFill>
                            <a:srgbClr val="002060"/>
                          </a:solidFill>
                          <a:latin typeface="Ank-Cast"/>
                        </a:rPr>
                        <a:t>00</a:t>
                      </a:r>
                      <a:r>
                        <a:rPr lang="ne-NP" sz="2400" b="0" i="0" u="none" strike="noStrike" dirty="0" smtClean="0">
                          <a:solidFill>
                            <a:srgbClr val="002060"/>
                          </a:solidFill>
                          <a:latin typeface="Ank-Cast"/>
                        </a:rPr>
                        <a:t>,</a:t>
                      </a:r>
                      <a:r>
                        <a:rPr lang="en-GB" sz="2400" b="0" i="0" u="none" strike="noStrike" dirty="0" smtClean="0">
                          <a:solidFill>
                            <a:srgbClr val="002060"/>
                          </a:solidFill>
                          <a:latin typeface="Ank-Cast"/>
                        </a:rPr>
                        <a:t>000</a:t>
                      </a:r>
                      <a:endParaRPr lang="en-GB" sz="2400" b="0" i="0" u="none" strike="noStrike" dirty="0">
                        <a:solidFill>
                          <a:srgbClr val="002060"/>
                        </a:solidFill>
                        <a:latin typeface="Ank-Cast"/>
                      </a:endParaRPr>
                    </a:p>
                  </a:txBody>
                  <a:tcPr marL="6009" marR="6009" marT="57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2400" b="0" i="0" u="none" strike="noStrike" dirty="0">
                          <a:solidFill>
                            <a:srgbClr val="002060"/>
                          </a:solidFill>
                          <a:latin typeface="Ank-Cast"/>
                        </a:rPr>
                        <a:t>79000000</a:t>
                      </a:r>
                    </a:p>
                  </a:txBody>
                  <a:tcPr marL="6009" marR="6009" marT="57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2400" b="0" i="0" u="none" strike="noStrike" dirty="0" smtClean="0">
                          <a:solidFill>
                            <a:srgbClr val="002060"/>
                          </a:solidFill>
                          <a:latin typeface="Ank-Cast"/>
                        </a:rPr>
                        <a:t>58</a:t>
                      </a:r>
                      <a:r>
                        <a:rPr lang="ne-NP" sz="2400" b="0" i="0" u="none" strike="noStrike" dirty="0" smtClean="0">
                          <a:solidFill>
                            <a:srgbClr val="002060"/>
                          </a:solidFill>
                          <a:latin typeface="Ank-Cast"/>
                        </a:rPr>
                        <a:t>,</a:t>
                      </a:r>
                      <a:r>
                        <a:rPr lang="en-GB" sz="2400" b="0" i="0" u="none" strike="noStrike" dirty="0" smtClean="0">
                          <a:solidFill>
                            <a:srgbClr val="002060"/>
                          </a:solidFill>
                          <a:latin typeface="Ank-Cast"/>
                        </a:rPr>
                        <a:t>96</a:t>
                      </a:r>
                      <a:r>
                        <a:rPr lang="ne-NP" sz="2400" b="0" i="0" u="none" strike="noStrike" dirty="0" smtClean="0">
                          <a:solidFill>
                            <a:srgbClr val="002060"/>
                          </a:solidFill>
                          <a:latin typeface="Ank-Cast"/>
                        </a:rPr>
                        <a:t>,</a:t>
                      </a:r>
                      <a:r>
                        <a:rPr lang="en-GB" sz="2400" b="0" i="0" u="none" strike="noStrike" dirty="0" smtClean="0">
                          <a:solidFill>
                            <a:srgbClr val="002060"/>
                          </a:solidFill>
                          <a:latin typeface="Ank-Cast"/>
                        </a:rPr>
                        <a:t>00</a:t>
                      </a:r>
                      <a:r>
                        <a:rPr lang="ne-NP" sz="2400" b="0" i="0" u="none" strike="noStrike" dirty="0" smtClean="0">
                          <a:solidFill>
                            <a:srgbClr val="002060"/>
                          </a:solidFill>
                          <a:latin typeface="Ank-Cast"/>
                        </a:rPr>
                        <a:t>,</a:t>
                      </a:r>
                      <a:r>
                        <a:rPr lang="en-GB" sz="2400" b="0" i="0" u="none" strike="noStrike" dirty="0" smtClean="0">
                          <a:solidFill>
                            <a:srgbClr val="002060"/>
                          </a:solidFill>
                          <a:latin typeface="Ank-Cast"/>
                        </a:rPr>
                        <a:t>000</a:t>
                      </a:r>
                      <a:endParaRPr lang="en-GB" sz="2400" b="0" i="0" u="none" strike="noStrike" dirty="0">
                        <a:solidFill>
                          <a:srgbClr val="002060"/>
                        </a:solidFill>
                        <a:latin typeface="Ank-Cast"/>
                      </a:endParaRPr>
                    </a:p>
                  </a:txBody>
                  <a:tcPr marL="6009" marR="6009" marT="57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2400" b="0" i="0" u="none" strike="noStrike" dirty="0">
                          <a:solidFill>
                            <a:srgbClr val="002060"/>
                          </a:solidFill>
                          <a:latin typeface="Ank-Cast"/>
                        </a:rPr>
                        <a:t> </a:t>
                      </a:r>
                    </a:p>
                  </a:txBody>
                  <a:tcPr marL="6009" marR="6009" marT="57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35853">
                <a:tc>
                  <a:txBody>
                    <a:bodyPr/>
                    <a:lstStyle/>
                    <a:p>
                      <a:pPr lvl="1" algn="l" fontAlgn="b"/>
                      <a:r>
                        <a:rPr lang="ne-NP" sz="2000" b="1" i="0" u="none" strike="noStrike" dirty="0" smtClean="0">
                          <a:solidFill>
                            <a:srgbClr val="002060"/>
                          </a:solidFill>
                          <a:latin typeface="Preeti" pitchFamily="2" charset="0"/>
                          <a:cs typeface="Kalimati" pitchFamily="2"/>
                        </a:rPr>
                        <a:t>वीरेन्द्र</a:t>
                      </a:r>
                      <a:r>
                        <a:rPr lang="ne-NP" sz="2000" b="1" i="0" u="none" strike="noStrike" baseline="0" dirty="0" smtClean="0">
                          <a:solidFill>
                            <a:srgbClr val="002060"/>
                          </a:solidFill>
                          <a:latin typeface="Preeti" pitchFamily="2" charset="0"/>
                          <a:cs typeface="Kalimati" pitchFamily="2"/>
                        </a:rPr>
                        <a:t> अस्पताल</a:t>
                      </a:r>
                      <a:endParaRPr lang="en-GB" sz="2000" b="1" i="0" u="none" strike="noStrike" dirty="0">
                        <a:solidFill>
                          <a:srgbClr val="002060"/>
                        </a:solidFill>
                        <a:latin typeface="Preeti" pitchFamily="2" charset="0"/>
                        <a:cs typeface="Kalimati" pitchFamily="2"/>
                      </a:endParaRPr>
                    </a:p>
                  </a:txBody>
                  <a:tcPr marL="6009" marR="6009" marT="57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2400" b="0" i="0" u="none" strike="noStrike" dirty="0">
                          <a:solidFill>
                            <a:srgbClr val="002060"/>
                          </a:solidFill>
                          <a:latin typeface="Ank-Cast"/>
                        </a:rPr>
                        <a:t>345015</a:t>
                      </a:r>
                    </a:p>
                  </a:txBody>
                  <a:tcPr marL="6009" marR="6009" marT="57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2400" b="0" i="0" u="none" strike="noStrike" dirty="0" smtClean="0">
                          <a:solidFill>
                            <a:srgbClr val="002060"/>
                          </a:solidFill>
                          <a:latin typeface="Ank-Cast"/>
                        </a:rPr>
                        <a:t>70</a:t>
                      </a:r>
                      <a:r>
                        <a:rPr lang="ne-NP" sz="2400" b="0" i="0" u="none" strike="noStrike" dirty="0" smtClean="0">
                          <a:solidFill>
                            <a:srgbClr val="002060"/>
                          </a:solidFill>
                          <a:latin typeface="Ank-Cast"/>
                        </a:rPr>
                        <a:t>,</a:t>
                      </a:r>
                      <a:r>
                        <a:rPr lang="en-GB" sz="2400" b="0" i="0" u="none" strike="noStrike" dirty="0" smtClean="0">
                          <a:solidFill>
                            <a:srgbClr val="002060"/>
                          </a:solidFill>
                          <a:latin typeface="Ank-Cast"/>
                        </a:rPr>
                        <a:t>37</a:t>
                      </a:r>
                      <a:r>
                        <a:rPr lang="ne-NP" sz="2400" b="0" i="0" u="none" strike="noStrike" dirty="0" smtClean="0">
                          <a:solidFill>
                            <a:srgbClr val="002060"/>
                          </a:solidFill>
                          <a:latin typeface="Ank-Cast"/>
                        </a:rPr>
                        <a:t>,</a:t>
                      </a:r>
                      <a:r>
                        <a:rPr lang="en-GB" sz="2400" b="0" i="0" u="none" strike="noStrike" dirty="0" smtClean="0">
                          <a:solidFill>
                            <a:srgbClr val="002060"/>
                          </a:solidFill>
                          <a:latin typeface="Ank-Cast"/>
                        </a:rPr>
                        <a:t>00</a:t>
                      </a:r>
                      <a:r>
                        <a:rPr lang="ne-NP" sz="2400" b="0" i="0" u="none" strike="noStrike" dirty="0" smtClean="0">
                          <a:solidFill>
                            <a:srgbClr val="002060"/>
                          </a:solidFill>
                          <a:latin typeface="Ank-Cast"/>
                        </a:rPr>
                        <a:t>,</a:t>
                      </a:r>
                      <a:r>
                        <a:rPr lang="en-GB" sz="2400" b="0" i="0" u="none" strike="noStrike" dirty="0" smtClean="0">
                          <a:solidFill>
                            <a:srgbClr val="002060"/>
                          </a:solidFill>
                          <a:latin typeface="Ank-Cast"/>
                        </a:rPr>
                        <a:t>000</a:t>
                      </a:r>
                      <a:endParaRPr lang="en-GB" sz="2400" b="0" i="0" u="none" strike="noStrike" dirty="0">
                        <a:solidFill>
                          <a:srgbClr val="002060"/>
                        </a:solidFill>
                        <a:latin typeface="Ank-Cast"/>
                      </a:endParaRPr>
                    </a:p>
                  </a:txBody>
                  <a:tcPr marL="6009" marR="6009" marT="57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2400" b="0" i="0" u="none" strike="noStrike" dirty="0">
                          <a:solidFill>
                            <a:srgbClr val="002060"/>
                          </a:solidFill>
                          <a:latin typeface="Ank-Cast"/>
                        </a:rPr>
                        <a:t>50000000</a:t>
                      </a:r>
                    </a:p>
                  </a:txBody>
                  <a:tcPr marL="6009" marR="6009" marT="57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2400" b="0" i="0" u="none" strike="noStrike" dirty="0" smtClean="0">
                          <a:solidFill>
                            <a:srgbClr val="002060"/>
                          </a:solidFill>
                          <a:latin typeface="Ank-Cast"/>
                        </a:rPr>
                        <a:t>75</a:t>
                      </a:r>
                      <a:r>
                        <a:rPr lang="ne-NP" sz="2400" b="0" i="0" u="none" strike="noStrike" dirty="0" smtClean="0">
                          <a:solidFill>
                            <a:srgbClr val="002060"/>
                          </a:solidFill>
                          <a:latin typeface="Ank-Cast"/>
                        </a:rPr>
                        <a:t>,</a:t>
                      </a:r>
                      <a:r>
                        <a:rPr lang="en-GB" sz="2400" b="0" i="0" u="none" strike="noStrike" dirty="0" smtClean="0">
                          <a:solidFill>
                            <a:srgbClr val="002060"/>
                          </a:solidFill>
                          <a:latin typeface="Ank-Cast"/>
                        </a:rPr>
                        <a:t>37</a:t>
                      </a:r>
                      <a:r>
                        <a:rPr lang="ne-NP" sz="2400" b="0" i="0" u="none" strike="noStrike" dirty="0" smtClean="0">
                          <a:solidFill>
                            <a:srgbClr val="002060"/>
                          </a:solidFill>
                          <a:latin typeface="Ank-Cast"/>
                        </a:rPr>
                        <a:t>,</a:t>
                      </a:r>
                      <a:r>
                        <a:rPr lang="en-GB" sz="2400" b="0" i="0" u="none" strike="noStrike" dirty="0" smtClean="0">
                          <a:solidFill>
                            <a:srgbClr val="002060"/>
                          </a:solidFill>
                          <a:latin typeface="Ank-Cast"/>
                        </a:rPr>
                        <a:t>00</a:t>
                      </a:r>
                      <a:r>
                        <a:rPr lang="ne-NP" sz="2400" b="0" i="0" u="none" strike="noStrike" dirty="0" smtClean="0">
                          <a:solidFill>
                            <a:srgbClr val="002060"/>
                          </a:solidFill>
                          <a:latin typeface="Ank-Cast"/>
                        </a:rPr>
                        <a:t>,</a:t>
                      </a:r>
                      <a:r>
                        <a:rPr lang="en-GB" sz="2400" b="0" i="0" u="none" strike="noStrike" dirty="0" smtClean="0">
                          <a:solidFill>
                            <a:srgbClr val="002060"/>
                          </a:solidFill>
                          <a:latin typeface="Ank-Cast"/>
                        </a:rPr>
                        <a:t>000</a:t>
                      </a:r>
                      <a:endParaRPr lang="en-GB" sz="2400" b="0" i="0" u="none" strike="noStrike" dirty="0">
                        <a:solidFill>
                          <a:srgbClr val="002060"/>
                        </a:solidFill>
                        <a:latin typeface="Ank-Cast"/>
                      </a:endParaRPr>
                    </a:p>
                  </a:txBody>
                  <a:tcPr marL="6009" marR="6009" marT="57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2400" b="0" i="0" u="none" strike="noStrike" dirty="0">
                          <a:solidFill>
                            <a:srgbClr val="002060"/>
                          </a:solidFill>
                          <a:latin typeface="Ank-Cast"/>
                        </a:rPr>
                        <a:t> </a:t>
                      </a:r>
                    </a:p>
                  </a:txBody>
                  <a:tcPr marL="6009" marR="6009" marT="57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55800">
                <a:tc>
                  <a:txBody>
                    <a:bodyPr/>
                    <a:lstStyle/>
                    <a:p>
                      <a:pPr lvl="1" algn="l" fontAlgn="b"/>
                      <a:r>
                        <a:rPr lang="ne-NP" sz="2000" b="1" i="0" u="none" strike="noStrike" dirty="0" smtClean="0">
                          <a:solidFill>
                            <a:srgbClr val="002060"/>
                          </a:solidFill>
                          <a:latin typeface="Preeti" pitchFamily="2" charset="0"/>
                          <a:cs typeface="Kalimati" pitchFamily="2"/>
                        </a:rPr>
                        <a:t>सैनिक</a:t>
                      </a:r>
                      <a:r>
                        <a:rPr lang="ne-NP" sz="2000" b="1" i="0" u="none" strike="noStrike" baseline="0" dirty="0" smtClean="0">
                          <a:solidFill>
                            <a:srgbClr val="002060"/>
                          </a:solidFill>
                          <a:latin typeface="Preeti" pitchFamily="2" charset="0"/>
                          <a:cs typeface="Kalimati" pitchFamily="2"/>
                        </a:rPr>
                        <a:t> कमाण्ड</a:t>
                      </a:r>
                      <a:r>
                        <a:rPr lang="da-DK" sz="2000" b="1" i="0" u="none" strike="noStrike" dirty="0" smtClean="0">
                          <a:solidFill>
                            <a:srgbClr val="002060"/>
                          </a:solidFill>
                          <a:latin typeface="Preeti" pitchFamily="2" charset="0"/>
                          <a:cs typeface="Kalimati" pitchFamily="2"/>
                        </a:rPr>
                        <a:t> </a:t>
                      </a:r>
                      <a:r>
                        <a:rPr lang="ne-NP" sz="2000" b="1" i="0" u="none" strike="noStrike" dirty="0" smtClean="0">
                          <a:solidFill>
                            <a:srgbClr val="002060"/>
                          </a:solidFill>
                          <a:latin typeface="Preeti" pitchFamily="2" charset="0"/>
                          <a:cs typeface="Kalimati" pitchFamily="2"/>
                        </a:rPr>
                        <a:t>तथा</a:t>
                      </a:r>
                      <a:r>
                        <a:rPr lang="ne-NP" sz="2000" b="1" i="0" u="none" strike="noStrike" baseline="0" dirty="0" smtClean="0">
                          <a:solidFill>
                            <a:srgbClr val="002060"/>
                          </a:solidFill>
                          <a:latin typeface="Preeti" pitchFamily="2" charset="0"/>
                          <a:cs typeface="Kalimati" pitchFamily="2"/>
                        </a:rPr>
                        <a:t> स्टाफ कलेज</a:t>
                      </a:r>
                      <a:r>
                        <a:rPr lang="da-DK" sz="2000" b="1" i="0" u="none" strike="noStrike" dirty="0" smtClean="0">
                          <a:solidFill>
                            <a:srgbClr val="002060"/>
                          </a:solidFill>
                          <a:latin typeface="Preeti" pitchFamily="2" charset="0"/>
                          <a:cs typeface="Kalimati" pitchFamily="2"/>
                        </a:rPr>
                        <a:t> </a:t>
                      </a:r>
                      <a:endParaRPr lang="da-DK" sz="2000" b="1" i="0" u="none" strike="noStrike" dirty="0">
                        <a:solidFill>
                          <a:srgbClr val="002060"/>
                        </a:solidFill>
                        <a:latin typeface="Preeti" pitchFamily="2" charset="0"/>
                        <a:cs typeface="Kalimati" pitchFamily="2"/>
                      </a:endParaRPr>
                    </a:p>
                  </a:txBody>
                  <a:tcPr marL="6009" marR="6009" marT="57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2400" b="0" i="0" u="none" strike="noStrike" dirty="0">
                          <a:solidFill>
                            <a:srgbClr val="002060"/>
                          </a:solidFill>
                          <a:latin typeface="Ank-Cast"/>
                        </a:rPr>
                        <a:t>345016</a:t>
                      </a:r>
                    </a:p>
                  </a:txBody>
                  <a:tcPr marL="6009" marR="6009" marT="57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2400" b="0" i="0" u="none" strike="noStrike" dirty="0" smtClean="0">
                          <a:solidFill>
                            <a:srgbClr val="002060"/>
                          </a:solidFill>
                          <a:latin typeface="Ank-Cast"/>
                        </a:rPr>
                        <a:t>7</a:t>
                      </a:r>
                      <a:r>
                        <a:rPr lang="ne-NP" sz="2400" b="0" i="0" u="none" strike="noStrike" dirty="0" smtClean="0">
                          <a:solidFill>
                            <a:srgbClr val="002060"/>
                          </a:solidFill>
                          <a:latin typeface="Ank-Cast"/>
                        </a:rPr>
                        <a:t>,</a:t>
                      </a:r>
                      <a:r>
                        <a:rPr lang="en-GB" sz="2400" b="0" i="0" u="none" strike="noStrike" dirty="0" smtClean="0">
                          <a:solidFill>
                            <a:srgbClr val="002060"/>
                          </a:solidFill>
                          <a:latin typeface="Ank-Cast"/>
                        </a:rPr>
                        <a:t>94</a:t>
                      </a:r>
                      <a:r>
                        <a:rPr lang="ne-NP" sz="2400" b="0" i="0" u="none" strike="noStrike" dirty="0" smtClean="0">
                          <a:solidFill>
                            <a:srgbClr val="002060"/>
                          </a:solidFill>
                          <a:latin typeface="Ank-Cast"/>
                        </a:rPr>
                        <a:t>,</a:t>
                      </a:r>
                      <a:r>
                        <a:rPr lang="en-GB" sz="2400" b="0" i="0" u="none" strike="noStrike" dirty="0" smtClean="0">
                          <a:solidFill>
                            <a:srgbClr val="002060"/>
                          </a:solidFill>
                          <a:latin typeface="Ank-Cast"/>
                        </a:rPr>
                        <a:t>00</a:t>
                      </a:r>
                      <a:r>
                        <a:rPr lang="ne-NP" sz="2400" b="0" i="0" u="none" strike="noStrike" dirty="0" smtClean="0">
                          <a:solidFill>
                            <a:srgbClr val="002060"/>
                          </a:solidFill>
                          <a:latin typeface="Ank-Cast"/>
                        </a:rPr>
                        <a:t>,</a:t>
                      </a:r>
                      <a:r>
                        <a:rPr lang="en-GB" sz="2400" b="0" i="0" u="none" strike="noStrike" dirty="0" smtClean="0">
                          <a:solidFill>
                            <a:srgbClr val="002060"/>
                          </a:solidFill>
                          <a:latin typeface="Ank-Cast"/>
                        </a:rPr>
                        <a:t>000</a:t>
                      </a:r>
                      <a:endParaRPr lang="en-GB" sz="2400" b="0" i="0" u="none" strike="noStrike" dirty="0">
                        <a:solidFill>
                          <a:srgbClr val="002060"/>
                        </a:solidFill>
                        <a:latin typeface="Ank-Cast"/>
                      </a:endParaRPr>
                    </a:p>
                  </a:txBody>
                  <a:tcPr marL="6009" marR="6009" marT="57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2400" b="0" i="0" u="none" strike="noStrike" dirty="0" smtClean="0">
                          <a:solidFill>
                            <a:srgbClr val="002060"/>
                          </a:solidFill>
                          <a:latin typeface="Ank-Cast"/>
                        </a:rPr>
                        <a:t>8</a:t>
                      </a:r>
                      <a:r>
                        <a:rPr lang="ne-NP" sz="2400" b="0" i="0" u="none" strike="noStrike" dirty="0" smtClean="0">
                          <a:solidFill>
                            <a:srgbClr val="002060"/>
                          </a:solidFill>
                          <a:latin typeface="Ank-Cast"/>
                        </a:rPr>
                        <a:t>,</a:t>
                      </a:r>
                      <a:r>
                        <a:rPr lang="en-GB" sz="2400" b="0" i="0" u="none" strike="noStrike" dirty="0" smtClean="0">
                          <a:solidFill>
                            <a:srgbClr val="002060"/>
                          </a:solidFill>
                          <a:latin typeface="Ank-Cast"/>
                        </a:rPr>
                        <a:t>00</a:t>
                      </a:r>
                      <a:r>
                        <a:rPr lang="ne-NP" sz="2400" b="0" i="0" u="none" strike="noStrike" dirty="0" smtClean="0">
                          <a:solidFill>
                            <a:srgbClr val="002060"/>
                          </a:solidFill>
                          <a:latin typeface="Ank-Cast"/>
                        </a:rPr>
                        <a:t>,</a:t>
                      </a:r>
                      <a:r>
                        <a:rPr lang="en-GB" sz="2400" b="0" i="0" u="none" strike="noStrike" dirty="0" smtClean="0">
                          <a:solidFill>
                            <a:srgbClr val="002060"/>
                          </a:solidFill>
                          <a:latin typeface="Ank-Cast"/>
                        </a:rPr>
                        <a:t>0000</a:t>
                      </a:r>
                      <a:endParaRPr lang="en-GB" sz="2400" b="0" i="0" u="none" strike="noStrike" dirty="0">
                        <a:solidFill>
                          <a:srgbClr val="002060"/>
                        </a:solidFill>
                        <a:latin typeface="Ank-Cast"/>
                      </a:endParaRPr>
                    </a:p>
                  </a:txBody>
                  <a:tcPr marL="6009" marR="6009" marT="57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2400" b="0" i="0" u="none" strike="noStrike" dirty="0" smtClean="0">
                          <a:solidFill>
                            <a:srgbClr val="002060"/>
                          </a:solidFill>
                          <a:latin typeface="Ank-Cast"/>
                        </a:rPr>
                        <a:t>8</a:t>
                      </a:r>
                      <a:r>
                        <a:rPr lang="ne-NP" sz="2400" b="0" i="0" u="none" strike="noStrike" dirty="0" smtClean="0">
                          <a:solidFill>
                            <a:srgbClr val="002060"/>
                          </a:solidFill>
                          <a:latin typeface="Ank-Cast"/>
                        </a:rPr>
                        <a:t>,</a:t>
                      </a:r>
                      <a:r>
                        <a:rPr lang="en-GB" sz="2400" b="0" i="0" u="none" strike="noStrike" dirty="0" smtClean="0">
                          <a:solidFill>
                            <a:srgbClr val="002060"/>
                          </a:solidFill>
                          <a:latin typeface="Ank-Cast"/>
                        </a:rPr>
                        <a:t>74</a:t>
                      </a:r>
                      <a:r>
                        <a:rPr lang="ne-NP" sz="2400" b="0" i="0" u="none" strike="noStrike" dirty="0" smtClean="0">
                          <a:solidFill>
                            <a:srgbClr val="002060"/>
                          </a:solidFill>
                          <a:latin typeface="Ank-Cast"/>
                        </a:rPr>
                        <a:t>,</a:t>
                      </a:r>
                      <a:r>
                        <a:rPr lang="en-GB" sz="2400" b="0" i="0" u="none" strike="noStrike" dirty="0" smtClean="0">
                          <a:solidFill>
                            <a:srgbClr val="002060"/>
                          </a:solidFill>
                          <a:latin typeface="Ank-Cast"/>
                        </a:rPr>
                        <a:t>00</a:t>
                      </a:r>
                      <a:r>
                        <a:rPr lang="ne-NP" sz="2400" b="0" i="0" u="none" strike="noStrike" dirty="0" smtClean="0">
                          <a:solidFill>
                            <a:srgbClr val="002060"/>
                          </a:solidFill>
                          <a:latin typeface="Ank-Cast"/>
                        </a:rPr>
                        <a:t>,</a:t>
                      </a:r>
                      <a:r>
                        <a:rPr lang="en-GB" sz="2400" b="0" i="0" u="none" strike="noStrike" dirty="0" smtClean="0">
                          <a:solidFill>
                            <a:srgbClr val="002060"/>
                          </a:solidFill>
                          <a:latin typeface="Ank-Cast"/>
                        </a:rPr>
                        <a:t>000</a:t>
                      </a:r>
                      <a:endParaRPr lang="en-GB" sz="2400" b="0" i="0" u="none" strike="noStrike" dirty="0">
                        <a:solidFill>
                          <a:srgbClr val="002060"/>
                        </a:solidFill>
                        <a:latin typeface="Ank-Cast"/>
                      </a:endParaRPr>
                    </a:p>
                  </a:txBody>
                  <a:tcPr marL="6009" marR="6009" marT="57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2400" b="0" i="0" u="none" strike="noStrike" dirty="0">
                          <a:solidFill>
                            <a:srgbClr val="002060"/>
                          </a:solidFill>
                          <a:latin typeface="Ank-Cast"/>
                        </a:rPr>
                        <a:t> </a:t>
                      </a:r>
                    </a:p>
                  </a:txBody>
                  <a:tcPr marL="6009" marR="6009" marT="57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50669">
                <a:tc>
                  <a:txBody>
                    <a:bodyPr/>
                    <a:lstStyle/>
                    <a:p>
                      <a:pPr lvl="1" algn="l" fontAlgn="b"/>
                      <a:r>
                        <a:rPr lang="ne-NP" sz="2000" b="1" i="0" u="none" strike="noStrike" dirty="0" smtClean="0">
                          <a:solidFill>
                            <a:srgbClr val="002060"/>
                          </a:solidFill>
                          <a:latin typeface="Preeti" pitchFamily="2" charset="0"/>
                          <a:cs typeface="Kalimati" pitchFamily="2"/>
                        </a:rPr>
                        <a:t>राष्ट्रिय सेवा दल</a:t>
                      </a:r>
                      <a:endParaRPr lang="en-GB" sz="2000" b="1" i="0" u="none" strike="noStrike" dirty="0">
                        <a:solidFill>
                          <a:srgbClr val="002060"/>
                        </a:solidFill>
                        <a:latin typeface="Preeti" pitchFamily="2" charset="0"/>
                        <a:cs typeface="Kalimati" pitchFamily="2"/>
                      </a:endParaRPr>
                    </a:p>
                  </a:txBody>
                  <a:tcPr marL="6009" marR="6009" marT="57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2400" b="0" i="0" u="none" strike="noStrike" dirty="0">
                          <a:solidFill>
                            <a:srgbClr val="002060"/>
                          </a:solidFill>
                          <a:latin typeface="Ank-Cast"/>
                        </a:rPr>
                        <a:t>345018</a:t>
                      </a:r>
                    </a:p>
                  </a:txBody>
                  <a:tcPr marL="6009" marR="6009" marT="57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2400" b="0" i="0" u="none" strike="noStrike" dirty="0" smtClean="0">
                          <a:solidFill>
                            <a:srgbClr val="002060"/>
                          </a:solidFill>
                          <a:latin typeface="Ank-Cast"/>
                        </a:rPr>
                        <a:t>29</a:t>
                      </a:r>
                      <a:r>
                        <a:rPr lang="ne-NP" sz="2400" b="0" i="0" u="none" strike="noStrike" dirty="0" smtClean="0">
                          <a:solidFill>
                            <a:srgbClr val="002060"/>
                          </a:solidFill>
                          <a:latin typeface="Ank-Cast"/>
                        </a:rPr>
                        <a:t>,</a:t>
                      </a:r>
                      <a:r>
                        <a:rPr lang="en-GB" sz="2400" b="0" i="0" u="none" strike="noStrike" dirty="0" smtClean="0">
                          <a:solidFill>
                            <a:srgbClr val="002060"/>
                          </a:solidFill>
                          <a:latin typeface="Ank-Cast"/>
                        </a:rPr>
                        <a:t>96</a:t>
                      </a:r>
                      <a:r>
                        <a:rPr lang="ne-NP" sz="2400" b="0" i="0" u="none" strike="noStrike" dirty="0" smtClean="0">
                          <a:solidFill>
                            <a:srgbClr val="002060"/>
                          </a:solidFill>
                          <a:latin typeface="Ank-Cast"/>
                        </a:rPr>
                        <a:t>,</a:t>
                      </a:r>
                      <a:r>
                        <a:rPr lang="en-GB" sz="2400" b="0" i="0" u="none" strike="noStrike" dirty="0" smtClean="0">
                          <a:solidFill>
                            <a:srgbClr val="002060"/>
                          </a:solidFill>
                          <a:latin typeface="Ank-Cast"/>
                        </a:rPr>
                        <a:t>00</a:t>
                      </a:r>
                      <a:r>
                        <a:rPr lang="ne-NP" sz="2400" b="0" i="0" u="none" strike="noStrike" dirty="0" smtClean="0">
                          <a:solidFill>
                            <a:srgbClr val="002060"/>
                          </a:solidFill>
                          <a:latin typeface="Ank-Cast"/>
                        </a:rPr>
                        <a:t>,</a:t>
                      </a:r>
                      <a:r>
                        <a:rPr lang="en-GB" sz="2400" b="0" i="0" u="none" strike="noStrike" dirty="0" smtClean="0">
                          <a:solidFill>
                            <a:srgbClr val="002060"/>
                          </a:solidFill>
                          <a:latin typeface="Ank-Cast"/>
                        </a:rPr>
                        <a:t>000</a:t>
                      </a:r>
                      <a:endParaRPr lang="en-GB" sz="2400" b="0" i="0" u="none" strike="noStrike" dirty="0">
                        <a:solidFill>
                          <a:srgbClr val="002060"/>
                        </a:solidFill>
                        <a:latin typeface="Ank-Cast"/>
                      </a:endParaRPr>
                    </a:p>
                  </a:txBody>
                  <a:tcPr marL="6009" marR="6009" marT="57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2400" b="0" i="0" u="none" strike="noStrike" dirty="0" smtClean="0">
                          <a:solidFill>
                            <a:srgbClr val="002060"/>
                          </a:solidFill>
                          <a:latin typeface="Ank-Cast"/>
                        </a:rPr>
                        <a:t>17</a:t>
                      </a:r>
                      <a:r>
                        <a:rPr lang="ne-NP" sz="2400" b="0" i="0" u="none" strike="noStrike" dirty="0" smtClean="0">
                          <a:solidFill>
                            <a:srgbClr val="002060"/>
                          </a:solidFill>
                          <a:latin typeface="Ank-Cast"/>
                        </a:rPr>
                        <a:t>,</a:t>
                      </a:r>
                      <a:r>
                        <a:rPr lang="en-GB" sz="2400" b="0" i="0" u="none" strike="noStrike" dirty="0" smtClean="0">
                          <a:solidFill>
                            <a:srgbClr val="002060"/>
                          </a:solidFill>
                          <a:latin typeface="Ank-Cast"/>
                        </a:rPr>
                        <a:t>02</a:t>
                      </a:r>
                      <a:r>
                        <a:rPr lang="ne-NP" sz="2400" b="0" i="0" u="none" strike="noStrike" dirty="0" smtClean="0">
                          <a:solidFill>
                            <a:srgbClr val="002060"/>
                          </a:solidFill>
                          <a:latin typeface="Ank-Cast"/>
                        </a:rPr>
                        <a:t>,</a:t>
                      </a:r>
                      <a:r>
                        <a:rPr lang="en-GB" sz="2400" b="0" i="0" u="none" strike="noStrike" dirty="0" smtClean="0">
                          <a:solidFill>
                            <a:srgbClr val="002060"/>
                          </a:solidFill>
                          <a:latin typeface="Ank-Cast"/>
                        </a:rPr>
                        <a:t>00</a:t>
                      </a:r>
                      <a:r>
                        <a:rPr lang="ne-NP" sz="2400" b="0" i="0" u="none" strike="noStrike" dirty="0" smtClean="0">
                          <a:solidFill>
                            <a:srgbClr val="002060"/>
                          </a:solidFill>
                          <a:latin typeface="Ank-Cast"/>
                        </a:rPr>
                        <a:t>,</a:t>
                      </a:r>
                      <a:r>
                        <a:rPr lang="en-GB" sz="2400" b="0" i="0" u="none" strike="noStrike" dirty="0" smtClean="0">
                          <a:solidFill>
                            <a:srgbClr val="002060"/>
                          </a:solidFill>
                          <a:latin typeface="Ank-Cast"/>
                        </a:rPr>
                        <a:t>000</a:t>
                      </a:r>
                      <a:endParaRPr lang="en-GB" sz="2400" b="0" i="0" u="none" strike="noStrike" dirty="0">
                        <a:solidFill>
                          <a:srgbClr val="002060"/>
                        </a:solidFill>
                        <a:latin typeface="Ank-Cast"/>
                      </a:endParaRPr>
                    </a:p>
                  </a:txBody>
                  <a:tcPr marL="6009" marR="6009" marT="57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2400" b="0" i="0" u="none" strike="noStrike" dirty="0" smtClean="0">
                          <a:solidFill>
                            <a:srgbClr val="002060"/>
                          </a:solidFill>
                          <a:latin typeface="Ank-Cast"/>
                        </a:rPr>
                        <a:t>46</a:t>
                      </a:r>
                      <a:r>
                        <a:rPr lang="ne-NP" sz="2400" b="0" i="0" u="none" strike="noStrike" dirty="0" smtClean="0">
                          <a:solidFill>
                            <a:srgbClr val="002060"/>
                          </a:solidFill>
                          <a:latin typeface="Ank-Cast"/>
                        </a:rPr>
                        <a:t>,</a:t>
                      </a:r>
                      <a:r>
                        <a:rPr lang="en-GB" sz="2400" b="0" i="0" u="none" strike="noStrike" dirty="0" smtClean="0">
                          <a:solidFill>
                            <a:srgbClr val="002060"/>
                          </a:solidFill>
                          <a:latin typeface="Ank-Cast"/>
                        </a:rPr>
                        <a:t>98</a:t>
                      </a:r>
                      <a:r>
                        <a:rPr lang="ne-NP" sz="2400" b="0" i="0" u="none" strike="noStrike" dirty="0" smtClean="0">
                          <a:solidFill>
                            <a:srgbClr val="002060"/>
                          </a:solidFill>
                          <a:latin typeface="Ank-Cast"/>
                        </a:rPr>
                        <a:t>,</a:t>
                      </a:r>
                      <a:r>
                        <a:rPr lang="en-GB" sz="2400" b="0" i="0" u="none" strike="noStrike" dirty="0" smtClean="0">
                          <a:solidFill>
                            <a:srgbClr val="002060"/>
                          </a:solidFill>
                          <a:latin typeface="Ank-Cast"/>
                        </a:rPr>
                        <a:t>00000</a:t>
                      </a:r>
                      <a:endParaRPr lang="en-GB" sz="2400" b="0" i="0" u="none" strike="noStrike" dirty="0">
                        <a:solidFill>
                          <a:srgbClr val="002060"/>
                        </a:solidFill>
                        <a:latin typeface="Ank-Cast"/>
                      </a:endParaRPr>
                    </a:p>
                  </a:txBody>
                  <a:tcPr marL="6009" marR="6009" marT="57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2400" b="0" i="0" u="none" strike="noStrike" dirty="0">
                          <a:solidFill>
                            <a:srgbClr val="002060"/>
                          </a:solidFill>
                          <a:latin typeface="Ank-Cast"/>
                        </a:rPr>
                        <a:t> </a:t>
                      </a:r>
                    </a:p>
                  </a:txBody>
                  <a:tcPr marL="6009" marR="6009" marT="57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35273">
                <a:tc>
                  <a:txBody>
                    <a:bodyPr/>
                    <a:lstStyle/>
                    <a:p>
                      <a:pPr lvl="1" algn="l" fontAlgn="b"/>
                      <a:r>
                        <a:rPr lang="ne-NP" sz="2000" b="1" i="0" u="none" strike="noStrike" dirty="0" smtClean="0">
                          <a:solidFill>
                            <a:srgbClr val="002060"/>
                          </a:solidFill>
                          <a:latin typeface="Preeti" pitchFamily="2" charset="0"/>
                          <a:cs typeface="Kalimati" pitchFamily="2"/>
                        </a:rPr>
                        <a:t>अति</a:t>
                      </a:r>
                      <a:r>
                        <a:rPr lang="ne-NP" sz="2000" b="1" i="0" u="none" strike="noStrike" baseline="0" dirty="0" smtClean="0">
                          <a:solidFill>
                            <a:srgbClr val="002060"/>
                          </a:solidFill>
                          <a:latin typeface="Preeti" pitchFamily="2" charset="0"/>
                          <a:cs typeface="Kalimati" pitchFamily="2"/>
                        </a:rPr>
                        <a:t> विशिष्ट व्यक्तिहरूको सुरक्षा</a:t>
                      </a:r>
                      <a:endParaRPr lang="en-GB" sz="2000" b="1" i="0" u="none" strike="noStrike" dirty="0">
                        <a:solidFill>
                          <a:srgbClr val="002060"/>
                        </a:solidFill>
                        <a:latin typeface="Preeti" pitchFamily="2" charset="0"/>
                        <a:cs typeface="Kalimati" pitchFamily="2"/>
                      </a:endParaRPr>
                    </a:p>
                  </a:txBody>
                  <a:tcPr marL="6009" marR="6009" marT="57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2400" b="0" i="0" u="none" strike="noStrike" dirty="0">
                          <a:solidFill>
                            <a:srgbClr val="002060"/>
                          </a:solidFill>
                          <a:latin typeface="Ank-Cast"/>
                        </a:rPr>
                        <a:t>345019</a:t>
                      </a:r>
                    </a:p>
                  </a:txBody>
                  <a:tcPr marL="6009" marR="6009" marT="57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2400" b="0" i="0" u="none" strike="noStrike" dirty="0" smtClean="0">
                          <a:solidFill>
                            <a:srgbClr val="002060"/>
                          </a:solidFill>
                          <a:latin typeface="Ank-Cast"/>
                        </a:rPr>
                        <a:t>1</a:t>
                      </a:r>
                      <a:r>
                        <a:rPr lang="ne-NP" sz="2400" b="0" i="0" u="none" strike="noStrike" dirty="0" smtClean="0">
                          <a:solidFill>
                            <a:srgbClr val="002060"/>
                          </a:solidFill>
                          <a:latin typeface="Ank-Cast"/>
                        </a:rPr>
                        <a:t>,</a:t>
                      </a:r>
                      <a:r>
                        <a:rPr lang="en-GB" sz="2400" b="0" i="0" u="none" strike="noStrike" dirty="0" smtClean="0">
                          <a:solidFill>
                            <a:srgbClr val="002060"/>
                          </a:solidFill>
                          <a:latin typeface="Ank-Cast"/>
                        </a:rPr>
                        <a:t>30</a:t>
                      </a:r>
                      <a:r>
                        <a:rPr lang="ne-NP" sz="2400" b="0" i="0" u="none" strike="noStrike" dirty="0" smtClean="0">
                          <a:solidFill>
                            <a:srgbClr val="002060"/>
                          </a:solidFill>
                          <a:latin typeface="Ank-Cast"/>
                        </a:rPr>
                        <a:t>,</a:t>
                      </a:r>
                      <a:r>
                        <a:rPr lang="en-GB" sz="2400" b="0" i="0" u="none" strike="noStrike" dirty="0" smtClean="0">
                          <a:solidFill>
                            <a:srgbClr val="002060"/>
                          </a:solidFill>
                          <a:latin typeface="Ank-Cast"/>
                        </a:rPr>
                        <a:t>00</a:t>
                      </a:r>
                      <a:r>
                        <a:rPr lang="ne-NP" sz="2400" b="0" i="0" u="none" strike="noStrike" dirty="0" smtClean="0">
                          <a:solidFill>
                            <a:srgbClr val="002060"/>
                          </a:solidFill>
                          <a:latin typeface="Ank-Cast"/>
                        </a:rPr>
                        <a:t>,</a:t>
                      </a:r>
                      <a:r>
                        <a:rPr lang="en-GB" sz="2400" b="0" i="0" u="none" strike="noStrike" dirty="0" smtClean="0">
                          <a:solidFill>
                            <a:srgbClr val="002060"/>
                          </a:solidFill>
                          <a:latin typeface="Ank-Cast"/>
                        </a:rPr>
                        <a:t>000</a:t>
                      </a:r>
                      <a:endParaRPr lang="en-GB" sz="2400" b="0" i="0" u="none" strike="noStrike" dirty="0">
                        <a:solidFill>
                          <a:srgbClr val="002060"/>
                        </a:solidFill>
                        <a:latin typeface="Ank-Cast"/>
                      </a:endParaRPr>
                    </a:p>
                  </a:txBody>
                  <a:tcPr marL="6009" marR="6009" marT="57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2400" b="0" i="0" u="none" strike="noStrike" dirty="0">
                          <a:solidFill>
                            <a:srgbClr val="002060"/>
                          </a:solidFill>
                          <a:latin typeface="Ank-Cast"/>
                        </a:rPr>
                        <a:t>0</a:t>
                      </a:r>
                    </a:p>
                  </a:txBody>
                  <a:tcPr marL="6009" marR="6009" marT="57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2400" b="0" i="0" u="none" strike="noStrike" dirty="0" smtClean="0">
                          <a:solidFill>
                            <a:srgbClr val="002060"/>
                          </a:solidFill>
                          <a:latin typeface="Ank-Cast"/>
                        </a:rPr>
                        <a:t>1</a:t>
                      </a:r>
                      <a:r>
                        <a:rPr lang="ne-NP" sz="2400" b="0" i="0" u="none" strike="noStrike" dirty="0" smtClean="0">
                          <a:solidFill>
                            <a:srgbClr val="002060"/>
                          </a:solidFill>
                          <a:latin typeface="Ank-Cast"/>
                        </a:rPr>
                        <a:t>,</a:t>
                      </a:r>
                      <a:r>
                        <a:rPr lang="en-GB" sz="2400" b="0" i="0" u="none" strike="noStrike" dirty="0" smtClean="0">
                          <a:solidFill>
                            <a:srgbClr val="002060"/>
                          </a:solidFill>
                          <a:latin typeface="Ank-Cast"/>
                        </a:rPr>
                        <a:t>30</a:t>
                      </a:r>
                      <a:r>
                        <a:rPr lang="ne-NP" sz="2400" b="0" i="0" u="none" strike="noStrike" dirty="0" smtClean="0">
                          <a:solidFill>
                            <a:srgbClr val="002060"/>
                          </a:solidFill>
                          <a:latin typeface="Ank-Cast"/>
                        </a:rPr>
                        <a:t>,</a:t>
                      </a:r>
                      <a:r>
                        <a:rPr lang="en-GB" sz="2400" b="0" i="0" u="none" strike="noStrike" dirty="0" smtClean="0">
                          <a:solidFill>
                            <a:srgbClr val="002060"/>
                          </a:solidFill>
                          <a:latin typeface="Ank-Cast"/>
                        </a:rPr>
                        <a:t>00000</a:t>
                      </a:r>
                      <a:endParaRPr lang="en-GB" sz="2400" b="0" i="0" u="none" strike="noStrike" dirty="0">
                        <a:solidFill>
                          <a:srgbClr val="002060"/>
                        </a:solidFill>
                        <a:latin typeface="Ank-Cast"/>
                      </a:endParaRPr>
                    </a:p>
                  </a:txBody>
                  <a:tcPr marL="6009" marR="6009" marT="57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2400" b="0" i="0" u="none" strike="noStrike" dirty="0">
                          <a:solidFill>
                            <a:srgbClr val="002060"/>
                          </a:solidFill>
                          <a:latin typeface="Ank-Cast"/>
                        </a:rPr>
                        <a:t> </a:t>
                      </a:r>
                    </a:p>
                  </a:txBody>
                  <a:tcPr marL="6009" marR="6009" marT="57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61130">
                <a:tc>
                  <a:txBody>
                    <a:bodyPr/>
                    <a:lstStyle/>
                    <a:p>
                      <a:pPr lvl="1" algn="l" fontAlgn="b"/>
                      <a:r>
                        <a:rPr lang="ne-NP" sz="2000" b="1" i="0" u="none" strike="noStrike" dirty="0" smtClean="0">
                          <a:solidFill>
                            <a:srgbClr val="002060"/>
                          </a:solidFill>
                          <a:latin typeface="Preeti" pitchFamily="2" charset="0"/>
                          <a:cs typeface="Kalimati" pitchFamily="2"/>
                        </a:rPr>
                        <a:t>जम्मा</a:t>
                      </a:r>
                      <a:r>
                        <a:rPr lang="ne-NP" sz="2000" b="1" i="0" u="none" strike="noStrike" baseline="0" dirty="0" smtClean="0">
                          <a:solidFill>
                            <a:srgbClr val="002060"/>
                          </a:solidFill>
                          <a:latin typeface="Preeti" pitchFamily="2" charset="0"/>
                          <a:cs typeface="Kalimati" pitchFamily="2"/>
                        </a:rPr>
                        <a:t> रक्षा बजेट</a:t>
                      </a:r>
                      <a:endParaRPr lang="en-GB" sz="2000" b="1" i="0" u="none" strike="noStrike" dirty="0">
                        <a:solidFill>
                          <a:srgbClr val="002060"/>
                        </a:solidFill>
                        <a:latin typeface="Preeti" pitchFamily="2" charset="0"/>
                        <a:cs typeface="Kalimati" pitchFamily="2"/>
                      </a:endParaRPr>
                    </a:p>
                  </a:txBody>
                  <a:tcPr marL="6009" marR="6009" marT="570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2400" b="1" i="0" u="none" strike="noStrike" dirty="0">
                          <a:solidFill>
                            <a:srgbClr val="002060"/>
                          </a:solidFill>
                          <a:latin typeface="Ank-Cast"/>
                        </a:rPr>
                        <a:t> </a:t>
                      </a:r>
                    </a:p>
                  </a:txBody>
                  <a:tcPr marL="6009" marR="6009" marT="57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2400" b="1" i="0" u="none" strike="noStrike" dirty="0" smtClean="0">
                          <a:solidFill>
                            <a:srgbClr val="0000FF"/>
                          </a:solidFill>
                          <a:latin typeface="Ank-Cast"/>
                        </a:rPr>
                        <a:t>38</a:t>
                      </a:r>
                      <a:r>
                        <a:rPr lang="ne-NP" sz="2400" b="1" i="0" u="none" strike="noStrike" dirty="0" smtClean="0">
                          <a:solidFill>
                            <a:srgbClr val="0000FF"/>
                          </a:solidFill>
                          <a:latin typeface="Ank-Cast"/>
                        </a:rPr>
                        <a:t>,</a:t>
                      </a:r>
                      <a:r>
                        <a:rPr lang="en-GB" sz="2400" b="1" i="0" u="none" strike="noStrike" dirty="0" smtClean="0">
                          <a:solidFill>
                            <a:srgbClr val="0000FF"/>
                          </a:solidFill>
                          <a:latin typeface="Ank-Cast"/>
                        </a:rPr>
                        <a:t>32</a:t>
                      </a:r>
                      <a:r>
                        <a:rPr lang="ne-NP" sz="2400" b="1" i="0" u="none" strike="noStrike" dirty="0" smtClean="0">
                          <a:solidFill>
                            <a:srgbClr val="0000FF"/>
                          </a:solidFill>
                          <a:latin typeface="Ank-Cast"/>
                        </a:rPr>
                        <a:t>,</a:t>
                      </a:r>
                      <a:r>
                        <a:rPr lang="en-GB" sz="2400" b="1" i="0" u="none" strike="noStrike" dirty="0" smtClean="0">
                          <a:solidFill>
                            <a:srgbClr val="0000FF"/>
                          </a:solidFill>
                          <a:latin typeface="Ank-Cast"/>
                        </a:rPr>
                        <a:t>41</a:t>
                      </a:r>
                      <a:r>
                        <a:rPr lang="ne-NP" sz="2400" b="1" i="0" u="none" strike="noStrike" dirty="0" smtClean="0">
                          <a:solidFill>
                            <a:srgbClr val="0000FF"/>
                          </a:solidFill>
                          <a:latin typeface="Ank-Cast"/>
                        </a:rPr>
                        <a:t>,</a:t>
                      </a:r>
                      <a:r>
                        <a:rPr lang="en-GB" sz="2400" b="1" i="0" u="none" strike="noStrike" dirty="0" smtClean="0">
                          <a:solidFill>
                            <a:srgbClr val="0000FF"/>
                          </a:solidFill>
                          <a:latin typeface="Ank-Cast"/>
                        </a:rPr>
                        <a:t>00000</a:t>
                      </a:r>
                      <a:endParaRPr lang="en-GB" sz="2400" b="1" i="0" u="none" strike="noStrike" dirty="0">
                        <a:solidFill>
                          <a:srgbClr val="0000FF"/>
                        </a:solidFill>
                        <a:latin typeface="Ank-Cast"/>
                      </a:endParaRPr>
                    </a:p>
                  </a:txBody>
                  <a:tcPr marL="6009" marR="6009" marT="570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2400" b="1" i="0" u="none" strike="noStrike" dirty="0" smtClean="0">
                          <a:solidFill>
                            <a:srgbClr val="0000FF"/>
                          </a:solidFill>
                          <a:latin typeface="Ank-Cast"/>
                        </a:rPr>
                        <a:t>6</a:t>
                      </a:r>
                      <a:r>
                        <a:rPr lang="ne-NP" sz="2400" b="1" i="0" u="none" strike="noStrike" dirty="0" smtClean="0">
                          <a:solidFill>
                            <a:srgbClr val="0000FF"/>
                          </a:solidFill>
                          <a:latin typeface="Ank-Cast"/>
                        </a:rPr>
                        <a:t>,</a:t>
                      </a:r>
                      <a:r>
                        <a:rPr lang="en-GB" sz="2400" b="1" i="0" u="none" strike="noStrike" dirty="0" smtClean="0">
                          <a:solidFill>
                            <a:srgbClr val="0000FF"/>
                          </a:solidFill>
                          <a:latin typeface="Ank-Cast"/>
                        </a:rPr>
                        <a:t>78</a:t>
                      </a:r>
                      <a:r>
                        <a:rPr lang="ne-NP" sz="2400" b="1" i="0" u="none" strike="noStrike" dirty="0" smtClean="0">
                          <a:solidFill>
                            <a:srgbClr val="0000FF"/>
                          </a:solidFill>
                          <a:latin typeface="Ank-Cast"/>
                        </a:rPr>
                        <a:t>,</a:t>
                      </a:r>
                      <a:r>
                        <a:rPr lang="en-GB" sz="2400" b="1" i="0" u="none" strike="noStrike" dirty="0" smtClean="0">
                          <a:solidFill>
                            <a:srgbClr val="0000FF"/>
                          </a:solidFill>
                          <a:latin typeface="Ank-Cast"/>
                        </a:rPr>
                        <a:t>75</a:t>
                      </a:r>
                      <a:r>
                        <a:rPr lang="ne-NP" sz="2400" b="1" i="0" u="none" strike="noStrike" dirty="0" smtClean="0">
                          <a:solidFill>
                            <a:srgbClr val="0000FF"/>
                          </a:solidFill>
                          <a:latin typeface="Ank-Cast"/>
                        </a:rPr>
                        <a:t>,</a:t>
                      </a:r>
                      <a:r>
                        <a:rPr lang="en-GB" sz="2400" b="1" i="0" u="none" strike="noStrike" dirty="0" smtClean="0">
                          <a:solidFill>
                            <a:srgbClr val="0000FF"/>
                          </a:solidFill>
                          <a:latin typeface="Ank-Cast"/>
                        </a:rPr>
                        <a:t>09</a:t>
                      </a:r>
                      <a:r>
                        <a:rPr lang="ne-NP" sz="2400" b="1" i="0" u="none" strike="noStrike" dirty="0" smtClean="0">
                          <a:solidFill>
                            <a:srgbClr val="0000FF"/>
                          </a:solidFill>
                          <a:latin typeface="Ank-Cast"/>
                        </a:rPr>
                        <a:t>,</a:t>
                      </a:r>
                      <a:r>
                        <a:rPr lang="en-GB" sz="2400" b="1" i="0" u="none" strike="noStrike" dirty="0" smtClean="0">
                          <a:solidFill>
                            <a:srgbClr val="0000FF"/>
                          </a:solidFill>
                          <a:latin typeface="Ank-Cast"/>
                        </a:rPr>
                        <a:t>905</a:t>
                      </a:r>
                      <a:endParaRPr lang="en-GB" sz="2400" b="1" i="0" u="none" strike="noStrike" dirty="0">
                        <a:solidFill>
                          <a:srgbClr val="0000FF"/>
                        </a:solidFill>
                        <a:latin typeface="Ank-Cast"/>
                      </a:endParaRPr>
                    </a:p>
                  </a:txBody>
                  <a:tcPr marL="6009" marR="6009" marT="570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2400" b="1" i="0" u="none" strike="noStrike" dirty="0" smtClean="0">
                          <a:solidFill>
                            <a:srgbClr val="0000FF"/>
                          </a:solidFill>
                          <a:latin typeface="Ank-Cast"/>
                        </a:rPr>
                        <a:t>45</a:t>
                      </a:r>
                      <a:r>
                        <a:rPr lang="ne-NP" sz="2400" b="1" i="0" u="none" strike="noStrike" dirty="0" smtClean="0">
                          <a:solidFill>
                            <a:srgbClr val="0000FF"/>
                          </a:solidFill>
                          <a:latin typeface="Ank-Cast"/>
                        </a:rPr>
                        <a:t>,</a:t>
                      </a:r>
                      <a:r>
                        <a:rPr lang="en-GB" sz="2400" b="1" i="0" u="none" strike="noStrike" dirty="0" smtClean="0">
                          <a:solidFill>
                            <a:srgbClr val="0000FF"/>
                          </a:solidFill>
                          <a:latin typeface="Ank-Cast"/>
                        </a:rPr>
                        <a:t>11</a:t>
                      </a:r>
                      <a:r>
                        <a:rPr lang="ne-NP" sz="2400" b="1" i="0" u="none" strike="noStrike" dirty="0" smtClean="0">
                          <a:solidFill>
                            <a:srgbClr val="0000FF"/>
                          </a:solidFill>
                          <a:latin typeface="Ank-Cast"/>
                        </a:rPr>
                        <a:t>,</a:t>
                      </a:r>
                      <a:r>
                        <a:rPr lang="en-US" sz="2400" b="1" i="0" u="none" strike="noStrike" dirty="0" smtClean="0">
                          <a:solidFill>
                            <a:srgbClr val="0000FF"/>
                          </a:solidFill>
                          <a:latin typeface="Ank-Cast"/>
                        </a:rPr>
                        <a:t>16</a:t>
                      </a:r>
                      <a:r>
                        <a:rPr lang="ne-NP" sz="2400" b="1" i="0" u="none" strike="noStrike" dirty="0" smtClean="0">
                          <a:solidFill>
                            <a:srgbClr val="0000FF"/>
                          </a:solidFill>
                          <a:latin typeface="Ank-Cast"/>
                        </a:rPr>
                        <a:t>,</a:t>
                      </a:r>
                      <a:r>
                        <a:rPr lang="en-US" sz="2400" b="1" i="0" u="none" strike="noStrike" dirty="0" smtClean="0">
                          <a:solidFill>
                            <a:srgbClr val="0000FF"/>
                          </a:solidFill>
                          <a:latin typeface="Ank-Cast"/>
                        </a:rPr>
                        <a:t>09,9</a:t>
                      </a:r>
                      <a:r>
                        <a:rPr lang="en-GB" sz="2400" b="1" i="0" u="none" strike="noStrike" dirty="0" smtClean="0">
                          <a:solidFill>
                            <a:srgbClr val="0000FF"/>
                          </a:solidFill>
                          <a:latin typeface="Ank-Cast"/>
                        </a:rPr>
                        <a:t>05</a:t>
                      </a:r>
                      <a:endParaRPr lang="en-GB" sz="2400" b="1" i="0" u="none" strike="noStrike" dirty="0">
                        <a:solidFill>
                          <a:srgbClr val="0000FF"/>
                        </a:solidFill>
                        <a:latin typeface="Ank-Cast"/>
                      </a:endParaRPr>
                    </a:p>
                  </a:txBody>
                  <a:tcPr marL="6009" marR="6009" marT="570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2000" b="0" i="0" u="none" strike="noStrike" dirty="0">
                          <a:solidFill>
                            <a:srgbClr val="0000FF"/>
                          </a:solidFill>
                          <a:latin typeface="Ank-Cast"/>
                        </a:rPr>
                        <a:t> </a:t>
                      </a:r>
                      <a:r>
                        <a:rPr lang="ne-NP" sz="1400" b="1" i="0" u="none" strike="noStrike" dirty="0" smtClean="0">
                          <a:solidFill>
                            <a:srgbClr val="0000FF"/>
                          </a:solidFill>
                          <a:latin typeface="Preeti" pitchFamily="2" charset="0"/>
                          <a:cs typeface="Kalimati" pitchFamily="2"/>
                        </a:rPr>
                        <a:t>पैतालीस</a:t>
                      </a:r>
                      <a:r>
                        <a:rPr lang="ne-NP" sz="1400" b="1" i="0" u="none" strike="noStrike" baseline="0" dirty="0" smtClean="0">
                          <a:solidFill>
                            <a:srgbClr val="0000FF"/>
                          </a:solidFill>
                          <a:latin typeface="Preeti" pitchFamily="2" charset="0"/>
                          <a:cs typeface="Kalimati" pitchFamily="2"/>
                        </a:rPr>
                        <a:t> अर्व एघार करोड सोह्र लाख</a:t>
                      </a:r>
                      <a:endParaRPr lang="en-GB" sz="1400" b="1" i="0" u="none" strike="noStrike" dirty="0">
                        <a:solidFill>
                          <a:srgbClr val="0000FF"/>
                        </a:solidFill>
                        <a:latin typeface="Ank-Cast"/>
                      </a:endParaRPr>
                    </a:p>
                  </a:txBody>
                  <a:tcPr marL="6009" marR="6009" marT="57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766801">
                <a:tc gridSpan="6">
                  <a:txBody>
                    <a:bodyPr/>
                    <a:lstStyle/>
                    <a:p>
                      <a:pPr algn="l" fontAlgn="b"/>
                      <a:endParaRPr lang="en-GB" sz="1000" b="1" i="0" u="none" strike="noStrike" kern="1200" baseline="0" dirty="0" smtClean="0">
                        <a:solidFill>
                          <a:srgbClr val="000000"/>
                        </a:solidFill>
                        <a:latin typeface="Preeti" pitchFamily="2" charset="0"/>
                        <a:ea typeface="+mn-ea"/>
                        <a:cs typeface="Kalimati" pitchFamily="2"/>
                      </a:endParaRPr>
                    </a:p>
                  </a:txBody>
                  <a:tcPr marL="6009" marR="6009" marT="5704" marB="0" anchor="b">
                    <a:lnL>
                      <a:noFill/>
                    </a:lnL>
                    <a:lnR>
                      <a:noFill/>
                    </a:lnR>
                    <a:lnT w="6350" cap="flat" cmpd="sng" algn="ctr">
                      <a:solidFill>
                        <a:srgbClr val="000000"/>
                      </a:solidFill>
                      <a:prstDash val="solid"/>
                      <a:round/>
                      <a:headEnd type="none" w="med" len="med"/>
                      <a:tailEnd type="none" w="med" len="med"/>
                    </a:lnT>
                    <a:lnB>
                      <a:noFill/>
                    </a:lnB>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r>
            </a:tbl>
          </a:graphicData>
        </a:graphic>
      </p:graphicFrame>
      <p:pic>
        <p:nvPicPr>
          <p:cNvPr id="8276" name="Picture 10" descr="Image result for national logo of nepal"/>
          <p:cNvPicPr>
            <a:picLocks noChangeAspect="1" noChangeArrowheads="1"/>
          </p:cNvPicPr>
          <p:nvPr/>
        </p:nvPicPr>
        <p:blipFill>
          <a:blip r:embed="rId2"/>
          <a:srcRect/>
          <a:stretch>
            <a:fillRect/>
          </a:stretch>
        </p:blipFill>
        <p:spPr bwMode="auto">
          <a:xfrm>
            <a:off x="0" y="0"/>
            <a:ext cx="995363" cy="800100"/>
          </a:xfrm>
          <a:prstGeom prst="rect">
            <a:avLst/>
          </a:prstGeom>
          <a:noFill/>
          <a:ln w="9525">
            <a:noFill/>
            <a:miter lim="800000"/>
            <a:headEnd/>
            <a:tailEnd/>
          </a:ln>
        </p:spPr>
      </p:pic>
    </p:spTree>
  </p:cSld>
  <p:clrMapOvr>
    <a:masterClrMapping/>
  </p:clrMapOvr>
  <p:transition>
    <p:wedg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38263" y="0"/>
            <a:ext cx="10515600" cy="1076623"/>
          </a:xfrm>
        </p:spPr>
        <p:txBody>
          <a:bodyPr>
            <a:normAutofit fontScale="90000"/>
          </a:bodyPr>
          <a:lstStyle/>
          <a:p>
            <a:pPr algn="ctr">
              <a:defRPr/>
            </a:pPr>
            <a:r>
              <a:rPr lang="ne-NP" sz="3100" b="1" dirty="0" smtClean="0">
                <a:solidFill>
                  <a:srgbClr val="0000FF"/>
                </a:solidFill>
                <a:latin typeface="Preeti" pitchFamily="2" charset="0"/>
                <a:cs typeface="Kalimati" pitchFamily="2"/>
              </a:rPr>
              <a:t/>
            </a:r>
            <a:br>
              <a:rPr lang="ne-NP" sz="3100" b="1" dirty="0" smtClean="0">
                <a:solidFill>
                  <a:srgbClr val="0000FF"/>
                </a:solidFill>
                <a:latin typeface="Preeti" pitchFamily="2" charset="0"/>
                <a:cs typeface="Kalimati" pitchFamily="2"/>
              </a:rPr>
            </a:br>
            <a:r>
              <a:rPr lang="ne-NP" sz="3100" b="1" dirty="0" smtClean="0">
                <a:solidFill>
                  <a:srgbClr val="0000FF"/>
                </a:solidFill>
                <a:latin typeface="Preeti" pitchFamily="2" charset="0"/>
                <a:cs typeface="Kalimati" pitchFamily="2"/>
              </a:rPr>
              <a:t>रक्षा </a:t>
            </a:r>
            <a:r>
              <a:rPr lang="ne-NP" sz="3100" b="1" dirty="0">
                <a:solidFill>
                  <a:srgbClr val="0000FF"/>
                </a:solidFill>
                <a:latin typeface="Preeti" pitchFamily="2" charset="0"/>
                <a:cs typeface="Kalimati" pitchFamily="2"/>
              </a:rPr>
              <a:t>बजेट बाहेक विभिन्न निकायबाट नेपाली सेनालाई </a:t>
            </a:r>
            <a:r>
              <a:rPr lang="ne-NP" sz="3100" b="1" dirty="0" smtClean="0">
                <a:solidFill>
                  <a:srgbClr val="0000FF"/>
                </a:solidFill>
                <a:latin typeface="Preeti" pitchFamily="2" charset="0"/>
                <a:cs typeface="Kalimati" pitchFamily="2"/>
              </a:rPr>
              <a:t/>
            </a:r>
            <a:br>
              <a:rPr lang="ne-NP" sz="3100" b="1" dirty="0" smtClean="0">
                <a:solidFill>
                  <a:srgbClr val="0000FF"/>
                </a:solidFill>
                <a:latin typeface="Preeti" pitchFamily="2" charset="0"/>
                <a:cs typeface="Kalimati" pitchFamily="2"/>
              </a:rPr>
            </a:br>
            <a:r>
              <a:rPr lang="ne-NP" sz="3100" b="1" dirty="0" smtClean="0">
                <a:solidFill>
                  <a:srgbClr val="0000FF"/>
                </a:solidFill>
                <a:latin typeface="Preeti" pitchFamily="2" charset="0"/>
                <a:cs typeface="Kalimati" pitchFamily="2"/>
              </a:rPr>
              <a:t>अख्तियारी </a:t>
            </a:r>
            <a:r>
              <a:rPr lang="ne-NP" sz="3100" b="1" dirty="0">
                <a:solidFill>
                  <a:srgbClr val="0000FF"/>
                </a:solidFill>
                <a:latin typeface="Preeti" pitchFamily="2" charset="0"/>
                <a:cs typeface="Kalimati" pitchFamily="2"/>
              </a:rPr>
              <a:t>प्राप्त बजेट </a:t>
            </a:r>
            <a:r>
              <a:rPr lang="en-GB" b="1" dirty="0">
                <a:solidFill>
                  <a:srgbClr val="00B050"/>
                </a:solidFill>
                <a:latin typeface="Preeti" pitchFamily="2" charset="0"/>
                <a:cs typeface="Kalimati" pitchFamily="2"/>
              </a:rPr>
              <a:t/>
            </a:r>
            <a:br>
              <a:rPr lang="en-GB" b="1" dirty="0">
                <a:solidFill>
                  <a:srgbClr val="00B050"/>
                </a:solidFill>
                <a:latin typeface="Preeti" pitchFamily="2" charset="0"/>
                <a:cs typeface="Kalimati" pitchFamily="2"/>
              </a:rPr>
            </a:br>
            <a:endParaRPr lang="en-US" dirty="0"/>
          </a:p>
        </p:txBody>
      </p:sp>
      <p:graphicFrame>
        <p:nvGraphicFramePr>
          <p:cNvPr id="4" name="Content Placeholder 3"/>
          <p:cNvGraphicFramePr>
            <a:graphicFrameLocks noGrp="1"/>
          </p:cNvGraphicFramePr>
          <p:nvPr>
            <p:ph idx="1"/>
          </p:nvPr>
        </p:nvGraphicFramePr>
        <p:xfrm>
          <a:off x="346075" y="958661"/>
          <a:ext cx="11634463" cy="5681894"/>
        </p:xfrm>
        <a:graphic>
          <a:graphicData uri="http://schemas.openxmlformats.org/drawingml/2006/table">
            <a:tbl>
              <a:tblPr/>
              <a:tblGrid>
                <a:gridCol w="2714439"/>
                <a:gridCol w="1116583"/>
                <a:gridCol w="1714507"/>
                <a:gridCol w="1800318"/>
                <a:gridCol w="1864187"/>
                <a:gridCol w="2424429"/>
              </a:tblGrid>
              <a:tr h="610818">
                <a:tc>
                  <a:txBody>
                    <a:bodyPr/>
                    <a:lstStyle/>
                    <a:p>
                      <a:pPr algn="ctr" fontAlgn="b"/>
                      <a:r>
                        <a:rPr lang="ne-NP" sz="2000" b="1" i="0" u="none" strike="noStrike" dirty="0" smtClean="0">
                          <a:solidFill>
                            <a:srgbClr val="002060"/>
                          </a:solidFill>
                          <a:latin typeface="Preeti" pitchFamily="2" charset="0"/>
                          <a:cs typeface="Kalimati" pitchFamily="2"/>
                        </a:rPr>
                        <a:t>कार्यक्रमको</a:t>
                      </a:r>
                      <a:r>
                        <a:rPr lang="ne-NP" sz="2000" b="1" i="0" u="none" strike="noStrike" baseline="0" dirty="0" smtClean="0">
                          <a:solidFill>
                            <a:srgbClr val="002060"/>
                          </a:solidFill>
                          <a:latin typeface="Preeti" pitchFamily="2" charset="0"/>
                          <a:cs typeface="Kalimati" pitchFamily="2"/>
                        </a:rPr>
                        <a:t> नाम</a:t>
                      </a:r>
                      <a:endParaRPr lang="en-GB" sz="2000" b="1" i="0" u="none" strike="noStrike" dirty="0">
                        <a:solidFill>
                          <a:srgbClr val="002060"/>
                        </a:solidFill>
                        <a:latin typeface="Preeti" pitchFamily="2" charset="0"/>
                        <a:cs typeface="Kalimati" pitchFamily="2"/>
                      </a:endParaRPr>
                    </a:p>
                  </a:txBody>
                  <a:tcPr marL="6009" marR="6009" marT="5704"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ne-NP" sz="2000" b="1" i="0" u="none" strike="noStrike" dirty="0" smtClean="0">
                          <a:solidFill>
                            <a:srgbClr val="002060"/>
                          </a:solidFill>
                          <a:latin typeface="Preeti" pitchFamily="2" charset="0"/>
                          <a:cs typeface="Kalimati" pitchFamily="2"/>
                        </a:rPr>
                        <a:t>ब</a:t>
                      </a:r>
                      <a:r>
                        <a:rPr lang="en-GB" sz="2000" b="1" i="0" u="none" strike="noStrike" dirty="0" smtClean="0">
                          <a:solidFill>
                            <a:srgbClr val="002060"/>
                          </a:solidFill>
                          <a:latin typeface="Preeti" pitchFamily="2" charset="0"/>
                          <a:cs typeface="Kalimati" pitchFamily="2"/>
                        </a:rPr>
                        <a:t>=</a:t>
                      </a:r>
                      <a:r>
                        <a:rPr lang="ne-NP" sz="2000" b="1" i="0" u="none" strike="noStrike" dirty="0" smtClean="0">
                          <a:solidFill>
                            <a:srgbClr val="002060"/>
                          </a:solidFill>
                          <a:latin typeface="Preeti" pitchFamily="2" charset="0"/>
                          <a:cs typeface="Kalimati" pitchFamily="2"/>
                        </a:rPr>
                        <a:t>उ</a:t>
                      </a:r>
                      <a:r>
                        <a:rPr lang="en-GB" sz="2000" b="1" i="0" u="none" strike="noStrike" dirty="0" smtClean="0">
                          <a:solidFill>
                            <a:srgbClr val="002060"/>
                          </a:solidFill>
                          <a:latin typeface="Preeti" pitchFamily="2" charset="0"/>
                          <a:cs typeface="Kalimati" pitchFamily="2"/>
                        </a:rPr>
                        <a:t>=</a:t>
                      </a:r>
                      <a:r>
                        <a:rPr lang="ne-NP" sz="2000" b="1" i="0" u="none" strike="noStrike" dirty="0" smtClean="0">
                          <a:solidFill>
                            <a:srgbClr val="002060"/>
                          </a:solidFill>
                          <a:latin typeface="Preeti" pitchFamily="2" charset="0"/>
                          <a:cs typeface="Kalimati" pitchFamily="2"/>
                        </a:rPr>
                        <a:t>शी</a:t>
                      </a:r>
                      <a:r>
                        <a:rPr lang="en-US" sz="2000" b="1" i="0" u="none" strike="noStrike" baseline="0" dirty="0" smtClean="0">
                          <a:solidFill>
                            <a:srgbClr val="002060"/>
                          </a:solidFill>
                          <a:latin typeface="Preeti" pitchFamily="2" charset="0"/>
                          <a:cs typeface="Kalimati" pitchFamily="2"/>
                        </a:rPr>
                        <a:t>= </a:t>
                      </a:r>
                      <a:r>
                        <a:rPr lang="ne-NP" sz="2000" b="1" i="0" u="none" strike="noStrike" dirty="0" smtClean="0">
                          <a:solidFill>
                            <a:srgbClr val="002060"/>
                          </a:solidFill>
                          <a:latin typeface="Preeti" pitchFamily="2" charset="0"/>
                          <a:cs typeface="Kalimati" pitchFamily="2"/>
                        </a:rPr>
                        <a:t>नं</a:t>
                      </a:r>
                      <a:r>
                        <a:rPr lang="en-GB" sz="2000" b="1" i="0" u="none" strike="noStrike" dirty="0" smtClean="0">
                          <a:solidFill>
                            <a:srgbClr val="002060"/>
                          </a:solidFill>
                          <a:latin typeface="Preeti" pitchFamily="2" charset="0"/>
                          <a:cs typeface="Kalimati" pitchFamily="2"/>
                        </a:rPr>
                        <a:t>+=</a:t>
                      </a:r>
                      <a:endParaRPr lang="en-GB" sz="2000" b="1" i="0" u="none" strike="noStrike" dirty="0">
                        <a:solidFill>
                          <a:srgbClr val="002060"/>
                        </a:solidFill>
                        <a:latin typeface="Preeti" pitchFamily="2" charset="0"/>
                        <a:cs typeface="Kalimati" pitchFamily="2"/>
                      </a:endParaRPr>
                    </a:p>
                  </a:txBody>
                  <a:tcPr marL="6009" marR="6009" marT="5704" marB="0" anchor="b">
                    <a:lnL>
                      <a:noFill/>
                    </a:lnL>
                    <a:solidFill>
                      <a:schemeClr val="bg1"/>
                    </a:solidFill>
                  </a:tcPr>
                </a:tc>
                <a:tc>
                  <a:txBody>
                    <a:bodyPr/>
                    <a:lstStyle/>
                    <a:p>
                      <a:pPr algn="ctr" fontAlgn="b"/>
                      <a:r>
                        <a:rPr lang="ne-NP" sz="2000" b="1" i="0" u="none" strike="noStrike" dirty="0" smtClean="0">
                          <a:solidFill>
                            <a:srgbClr val="002060"/>
                          </a:solidFill>
                          <a:latin typeface="Preeti" pitchFamily="2" charset="0"/>
                          <a:cs typeface="Kalimati" pitchFamily="2"/>
                        </a:rPr>
                        <a:t>चालु</a:t>
                      </a:r>
                      <a:r>
                        <a:rPr lang="ne-NP" sz="2000" b="1" i="0" u="none" strike="noStrike" baseline="0" dirty="0" smtClean="0">
                          <a:solidFill>
                            <a:srgbClr val="002060"/>
                          </a:solidFill>
                          <a:latin typeface="Preeti" pitchFamily="2" charset="0"/>
                          <a:cs typeface="Kalimati" pitchFamily="2"/>
                        </a:rPr>
                        <a:t> खर्च</a:t>
                      </a:r>
                      <a:r>
                        <a:rPr lang="en-GB" sz="2000" b="1" i="0" u="none" strike="noStrike" dirty="0" smtClean="0">
                          <a:solidFill>
                            <a:srgbClr val="002060"/>
                          </a:solidFill>
                          <a:latin typeface="Preeti" pitchFamily="2" charset="0"/>
                          <a:cs typeface="Kalimati" pitchFamily="2"/>
                        </a:rPr>
                        <a:t> </a:t>
                      </a:r>
                      <a:endParaRPr lang="en-GB" sz="2000" b="1" i="0" u="none" strike="noStrike" dirty="0">
                        <a:solidFill>
                          <a:srgbClr val="002060"/>
                        </a:solidFill>
                        <a:latin typeface="Preeti" pitchFamily="2" charset="0"/>
                        <a:cs typeface="Kalimati" pitchFamily="2"/>
                      </a:endParaRPr>
                    </a:p>
                  </a:txBody>
                  <a:tcPr marL="6009" marR="6009" marT="5704" marB="0" anchor="b">
                    <a:solidFill>
                      <a:schemeClr val="bg1"/>
                    </a:solidFill>
                  </a:tcPr>
                </a:tc>
                <a:tc>
                  <a:txBody>
                    <a:bodyPr/>
                    <a:lstStyle/>
                    <a:p>
                      <a:pPr algn="ctr" fontAlgn="b"/>
                      <a:r>
                        <a:rPr lang="ne-NP" sz="2000" b="1" i="0" u="none" strike="noStrike" dirty="0" smtClean="0">
                          <a:solidFill>
                            <a:srgbClr val="002060"/>
                          </a:solidFill>
                          <a:latin typeface="Preeti" pitchFamily="2" charset="0"/>
                          <a:cs typeface="Kalimati" pitchFamily="2"/>
                        </a:rPr>
                        <a:t>पूँजीगत खर्च</a:t>
                      </a:r>
                      <a:endParaRPr lang="en-GB" sz="2000" b="1" i="0" u="none" strike="noStrike" dirty="0">
                        <a:solidFill>
                          <a:srgbClr val="002060"/>
                        </a:solidFill>
                        <a:latin typeface="Preeti" pitchFamily="2" charset="0"/>
                        <a:cs typeface="Kalimati" pitchFamily="2"/>
                      </a:endParaRPr>
                    </a:p>
                  </a:txBody>
                  <a:tcPr marL="6009" marR="6009" marT="5704" marB="0" anchor="b">
                    <a:solidFill>
                      <a:schemeClr val="bg1"/>
                    </a:solidFill>
                  </a:tcPr>
                </a:tc>
                <a:tc>
                  <a:txBody>
                    <a:bodyPr/>
                    <a:lstStyle/>
                    <a:p>
                      <a:pPr algn="ctr" fontAlgn="b"/>
                      <a:r>
                        <a:rPr lang="ne-NP" sz="2000" b="1" i="0" u="none" strike="noStrike" dirty="0" smtClean="0">
                          <a:solidFill>
                            <a:srgbClr val="002060"/>
                          </a:solidFill>
                          <a:latin typeface="Preeti" pitchFamily="2" charset="0"/>
                          <a:cs typeface="Kalimati" pitchFamily="2"/>
                        </a:rPr>
                        <a:t>जम्मा</a:t>
                      </a:r>
                      <a:endParaRPr lang="en-GB" sz="2000" b="1" i="0" u="none" strike="noStrike" dirty="0">
                        <a:solidFill>
                          <a:srgbClr val="002060"/>
                        </a:solidFill>
                        <a:latin typeface="Preeti" pitchFamily="2" charset="0"/>
                        <a:cs typeface="Kalimati" pitchFamily="2"/>
                      </a:endParaRPr>
                    </a:p>
                  </a:txBody>
                  <a:tcPr marL="6009" marR="6009" marT="5704" marB="0" anchor="b">
                    <a:lnR w="12700" cmpd="sng">
                      <a:noFill/>
                      <a:prstDash val="solid"/>
                    </a:lnR>
                    <a:solidFill>
                      <a:schemeClr val="bg1"/>
                    </a:solidFill>
                  </a:tcPr>
                </a:tc>
                <a:tc>
                  <a:txBody>
                    <a:bodyPr/>
                    <a:lstStyle/>
                    <a:p>
                      <a:pPr algn="ctr" fontAlgn="b"/>
                      <a:r>
                        <a:rPr lang="ne-NP" sz="2000" b="1" i="0" u="none" strike="noStrike" dirty="0" smtClean="0">
                          <a:solidFill>
                            <a:srgbClr val="002060"/>
                          </a:solidFill>
                          <a:latin typeface="Preeti" pitchFamily="2" charset="0"/>
                          <a:cs typeface="Kalimati" pitchFamily="2"/>
                        </a:rPr>
                        <a:t>कैफियत</a:t>
                      </a:r>
                      <a:endParaRPr lang="en-GB" sz="2000" b="1" i="0" u="none" strike="noStrike" dirty="0">
                        <a:solidFill>
                          <a:srgbClr val="002060"/>
                        </a:solidFill>
                        <a:latin typeface="Preeti" pitchFamily="2" charset="0"/>
                        <a:cs typeface="Kalimati" pitchFamily="2"/>
                      </a:endParaRPr>
                    </a:p>
                  </a:txBody>
                  <a:tcPr marL="6009" marR="6009" marT="5704" marB="0" anchor="b">
                    <a:lnL>
                      <a:noFill/>
                    </a:lnL>
                    <a:lnR>
                      <a:noFill/>
                    </a:lnR>
                    <a:lnT>
                      <a:noFill/>
                    </a:lnT>
                    <a:lnB w="6350" cap="flat" cmpd="sng" algn="ctr">
                      <a:solidFill>
                        <a:srgbClr val="000000"/>
                      </a:solidFill>
                      <a:prstDash val="solid"/>
                      <a:round/>
                      <a:headEnd type="none" w="med" len="med"/>
                      <a:tailEnd type="none" w="med" len="med"/>
                    </a:lnB>
                    <a:solidFill>
                      <a:schemeClr val="bg1"/>
                    </a:solidFill>
                  </a:tcPr>
                </a:tc>
              </a:tr>
              <a:tr h="968250">
                <a:tc>
                  <a:txBody>
                    <a:bodyPr/>
                    <a:lstStyle/>
                    <a:p>
                      <a:pPr marL="166688" lvl="0" indent="-166688" algn="l" fontAlgn="b"/>
                      <a:r>
                        <a:rPr lang="ne-NP" sz="2000" b="1" i="0" u="none" strike="noStrike" dirty="0" smtClean="0">
                          <a:solidFill>
                            <a:srgbClr val="002060"/>
                          </a:solidFill>
                          <a:latin typeface="Preeti" pitchFamily="2" charset="0"/>
                          <a:cs typeface="Kalimati" pitchFamily="2"/>
                        </a:rPr>
                        <a:t> काठमाण्डौ-तराई</a:t>
                      </a:r>
                      <a:r>
                        <a:rPr lang="en-GB" sz="2000" b="1" i="0" u="none" strike="noStrike" dirty="0" smtClean="0">
                          <a:solidFill>
                            <a:srgbClr val="002060"/>
                          </a:solidFill>
                          <a:latin typeface="+mj-lt"/>
                          <a:cs typeface="Kalimati" pitchFamily="2"/>
                        </a:rPr>
                        <a:t>/</a:t>
                      </a:r>
                      <a:r>
                        <a:rPr lang="ne-NP" sz="2000" b="1" i="0" u="none" strike="noStrike" dirty="0" smtClean="0">
                          <a:solidFill>
                            <a:srgbClr val="002060"/>
                          </a:solidFill>
                          <a:latin typeface="Preeti" pitchFamily="2" charset="0"/>
                          <a:cs typeface="Kalimati" pitchFamily="2"/>
                        </a:rPr>
                        <a:t>मधेश  द्रुतमार्ग</a:t>
                      </a:r>
                      <a:r>
                        <a:rPr lang="ne-NP" sz="2000" b="1" i="0" u="none" strike="noStrike" baseline="0" dirty="0" smtClean="0">
                          <a:solidFill>
                            <a:srgbClr val="002060"/>
                          </a:solidFill>
                          <a:latin typeface="Preeti" pitchFamily="2" charset="0"/>
                          <a:cs typeface="Kalimati" pitchFamily="2"/>
                        </a:rPr>
                        <a:t> </a:t>
                      </a:r>
                      <a:r>
                        <a:rPr lang="en-GB" sz="2400" b="1" i="0" u="none" strike="noStrike" baseline="0" dirty="0" smtClean="0">
                          <a:solidFill>
                            <a:srgbClr val="002060"/>
                          </a:solidFill>
                          <a:latin typeface="Times New Roman" pitchFamily="18" charset="0"/>
                          <a:cs typeface="Times New Roman" pitchFamily="18" charset="0"/>
                        </a:rPr>
                        <a:t>(</a:t>
                      </a:r>
                      <a:r>
                        <a:rPr lang="ne-NP" sz="2000" b="1" i="0" u="none" strike="noStrike" baseline="0" dirty="0" smtClean="0">
                          <a:solidFill>
                            <a:srgbClr val="002060"/>
                          </a:solidFill>
                          <a:latin typeface="Preeti" pitchFamily="2" charset="0"/>
                          <a:cs typeface="Kalimati" pitchFamily="2"/>
                        </a:rPr>
                        <a:t>राष्ट्रिय गौरवको आयोजना</a:t>
                      </a:r>
                      <a:r>
                        <a:rPr lang="en-GB" sz="2000" b="1" i="0" u="none" strike="noStrike" baseline="0" dirty="0" smtClean="0">
                          <a:solidFill>
                            <a:srgbClr val="002060"/>
                          </a:solidFill>
                          <a:latin typeface="Preeti" pitchFamily="2" charset="0"/>
                          <a:cs typeface="Kalimati" pitchFamily="2"/>
                        </a:rPr>
                        <a:t> </a:t>
                      </a:r>
                      <a:r>
                        <a:rPr lang="en-GB" sz="2400" b="1" i="0" u="none" strike="noStrike" baseline="0" dirty="0" smtClean="0">
                          <a:solidFill>
                            <a:srgbClr val="002060"/>
                          </a:solidFill>
                          <a:latin typeface="Times New Roman" pitchFamily="18" charset="0"/>
                          <a:cs typeface="Times New Roman" pitchFamily="18" charset="0"/>
                        </a:rPr>
                        <a:t>)</a:t>
                      </a:r>
                      <a:endParaRPr lang="en-GB" sz="2000" b="1" i="0" u="none" strike="noStrike" dirty="0">
                        <a:solidFill>
                          <a:srgbClr val="002060"/>
                        </a:solidFill>
                        <a:latin typeface="Times New Roman" pitchFamily="18" charset="0"/>
                        <a:cs typeface="Times New Roman" pitchFamily="18" charset="0"/>
                      </a:endParaRPr>
                    </a:p>
                  </a:txBody>
                  <a:tcPr marL="6009" marR="6009" marT="57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GB" sz="2000" b="0" i="0" u="none" strike="noStrike" dirty="0">
                          <a:solidFill>
                            <a:srgbClr val="002060"/>
                          </a:solidFill>
                          <a:latin typeface="Ank-Cast"/>
                        </a:rPr>
                        <a:t>337141</a:t>
                      </a:r>
                    </a:p>
                  </a:txBody>
                  <a:tcPr marL="6009" marR="6009" marT="57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solidFill>
                      <a:schemeClr val="bg1"/>
                    </a:solidFill>
                  </a:tcPr>
                </a:tc>
                <a:tc>
                  <a:txBody>
                    <a:bodyPr/>
                    <a:lstStyle/>
                    <a:p>
                      <a:pPr algn="r" fontAlgn="b"/>
                      <a:r>
                        <a:rPr lang="en-GB" sz="2000" b="0" i="0" u="none" strike="noStrike" dirty="0">
                          <a:solidFill>
                            <a:srgbClr val="002060"/>
                          </a:solidFill>
                          <a:latin typeface="Ank-Cast"/>
                        </a:rPr>
                        <a:t>0</a:t>
                      </a:r>
                    </a:p>
                  </a:txBody>
                  <a:tcPr marL="6009" marR="6009" marT="57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solidFill>
                      <a:schemeClr val="bg1"/>
                    </a:solidFill>
                  </a:tcPr>
                </a:tc>
                <a:tc>
                  <a:txBody>
                    <a:bodyPr/>
                    <a:lstStyle/>
                    <a:p>
                      <a:pPr algn="r" fontAlgn="b"/>
                      <a:r>
                        <a:rPr lang="en-GB" sz="2000" b="0" i="0" u="none" strike="noStrike" dirty="0" smtClean="0">
                          <a:solidFill>
                            <a:srgbClr val="002060"/>
                          </a:solidFill>
                          <a:latin typeface="Ank-Cast"/>
                        </a:rPr>
                        <a:t>15</a:t>
                      </a:r>
                      <a:r>
                        <a:rPr lang="ne-NP" sz="2000" b="0" i="0" u="none" strike="noStrike" dirty="0" smtClean="0">
                          <a:solidFill>
                            <a:srgbClr val="002060"/>
                          </a:solidFill>
                          <a:latin typeface="Ank-Cast"/>
                        </a:rPr>
                        <a:t>,</a:t>
                      </a:r>
                      <a:r>
                        <a:rPr lang="en-GB" sz="2000" b="0" i="0" u="none" strike="noStrike" dirty="0" smtClean="0">
                          <a:solidFill>
                            <a:srgbClr val="002060"/>
                          </a:solidFill>
                          <a:latin typeface="Ank-Cast"/>
                        </a:rPr>
                        <a:t>39</a:t>
                      </a:r>
                      <a:r>
                        <a:rPr lang="ne-NP" sz="2000" b="0" i="0" u="none" strike="noStrike" dirty="0" smtClean="0">
                          <a:solidFill>
                            <a:srgbClr val="002060"/>
                          </a:solidFill>
                          <a:latin typeface="Ank-Cast"/>
                        </a:rPr>
                        <a:t>,</a:t>
                      </a:r>
                      <a:r>
                        <a:rPr lang="en-GB" sz="2000" b="0" i="0" u="none" strike="noStrike" dirty="0" smtClean="0">
                          <a:solidFill>
                            <a:srgbClr val="002060"/>
                          </a:solidFill>
                          <a:latin typeface="Ank-Cast"/>
                        </a:rPr>
                        <a:t>78</a:t>
                      </a:r>
                      <a:r>
                        <a:rPr lang="ne-NP" sz="2000" b="0" i="0" u="none" strike="noStrike" dirty="0" smtClean="0">
                          <a:solidFill>
                            <a:srgbClr val="002060"/>
                          </a:solidFill>
                          <a:latin typeface="Ank-Cast"/>
                        </a:rPr>
                        <a:t>,</a:t>
                      </a:r>
                      <a:r>
                        <a:rPr lang="en-GB" sz="2000" b="0" i="0" u="none" strike="noStrike" dirty="0" smtClean="0">
                          <a:solidFill>
                            <a:srgbClr val="002060"/>
                          </a:solidFill>
                          <a:latin typeface="Ank-Cast"/>
                        </a:rPr>
                        <a:t>00</a:t>
                      </a:r>
                      <a:r>
                        <a:rPr lang="ne-NP" sz="2000" b="0" i="0" u="none" strike="noStrike" dirty="0" smtClean="0">
                          <a:solidFill>
                            <a:srgbClr val="002060"/>
                          </a:solidFill>
                          <a:latin typeface="Ank-Cast"/>
                        </a:rPr>
                        <a:t>,</a:t>
                      </a:r>
                      <a:r>
                        <a:rPr lang="en-GB" sz="2000" b="0" i="0" u="none" strike="noStrike" dirty="0" smtClean="0">
                          <a:solidFill>
                            <a:srgbClr val="002060"/>
                          </a:solidFill>
                          <a:latin typeface="Ank-Cast"/>
                        </a:rPr>
                        <a:t>000</a:t>
                      </a:r>
                      <a:endParaRPr lang="en-GB" sz="2000" b="0" i="0" u="none" strike="noStrike" dirty="0">
                        <a:solidFill>
                          <a:srgbClr val="002060"/>
                        </a:solidFill>
                        <a:latin typeface="Ank-Cast"/>
                      </a:endParaRPr>
                    </a:p>
                  </a:txBody>
                  <a:tcPr marL="6009" marR="6009" marT="57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solidFill>
                      <a:schemeClr val="bg1"/>
                    </a:solidFill>
                  </a:tcPr>
                </a:tc>
                <a:tc>
                  <a:txBody>
                    <a:bodyPr/>
                    <a:lstStyle/>
                    <a:p>
                      <a:pPr algn="r" fontAlgn="b"/>
                      <a:r>
                        <a:rPr lang="en-GB" sz="2000" b="0" i="0" u="none" strike="noStrike" dirty="0" smtClean="0">
                          <a:solidFill>
                            <a:srgbClr val="002060"/>
                          </a:solidFill>
                          <a:latin typeface="Ank-Cast"/>
                        </a:rPr>
                        <a:t>15</a:t>
                      </a:r>
                      <a:r>
                        <a:rPr lang="ne-NP" sz="2000" b="0" i="0" u="none" strike="noStrike" dirty="0" smtClean="0">
                          <a:solidFill>
                            <a:srgbClr val="002060"/>
                          </a:solidFill>
                          <a:latin typeface="Ank-Cast"/>
                        </a:rPr>
                        <a:t>,</a:t>
                      </a:r>
                      <a:r>
                        <a:rPr lang="en-GB" sz="2000" b="0" i="0" u="none" strike="noStrike" dirty="0" smtClean="0">
                          <a:solidFill>
                            <a:srgbClr val="002060"/>
                          </a:solidFill>
                          <a:latin typeface="Ank-Cast"/>
                        </a:rPr>
                        <a:t>39</a:t>
                      </a:r>
                      <a:r>
                        <a:rPr lang="ne-NP" sz="2000" b="0" i="0" u="none" strike="noStrike" dirty="0" smtClean="0">
                          <a:solidFill>
                            <a:srgbClr val="002060"/>
                          </a:solidFill>
                          <a:latin typeface="Ank-Cast"/>
                        </a:rPr>
                        <a:t>,</a:t>
                      </a:r>
                      <a:r>
                        <a:rPr lang="en-GB" sz="2000" b="0" i="0" u="none" strike="noStrike" dirty="0" smtClean="0">
                          <a:solidFill>
                            <a:srgbClr val="002060"/>
                          </a:solidFill>
                          <a:latin typeface="Ank-Cast"/>
                        </a:rPr>
                        <a:t>78</a:t>
                      </a:r>
                      <a:r>
                        <a:rPr lang="ne-NP" sz="2000" b="0" i="0" u="none" strike="noStrike" dirty="0" smtClean="0">
                          <a:solidFill>
                            <a:srgbClr val="002060"/>
                          </a:solidFill>
                          <a:latin typeface="Ank-Cast"/>
                        </a:rPr>
                        <a:t>,</a:t>
                      </a:r>
                      <a:r>
                        <a:rPr lang="en-GB" sz="2000" b="0" i="0" u="none" strike="noStrike" dirty="0" smtClean="0">
                          <a:solidFill>
                            <a:srgbClr val="002060"/>
                          </a:solidFill>
                          <a:latin typeface="Ank-Cast"/>
                        </a:rPr>
                        <a:t>00</a:t>
                      </a:r>
                      <a:r>
                        <a:rPr lang="ne-NP" sz="2000" b="0" i="0" u="none" strike="noStrike" dirty="0" smtClean="0">
                          <a:solidFill>
                            <a:srgbClr val="002060"/>
                          </a:solidFill>
                          <a:latin typeface="Ank-Cast"/>
                        </a:rPr>
                        <a:t>,</a:t>
                      </a:r>
                      <a:r>
                        <a:rPr lang="en-GB" sz="2000" b="0" i="0" u="none" strike="noStrike" dirty="0" smtClean="0">
                          <a:solidFill>
                            <a:srgbClr val="002060"/>
                          </a:solidFill>
                          <a:latin typeface="Ank-Cast"/>
                        </a:rPr>
                        <a:t>000</a:t>
                      </a:r>
                      <a:endParaRPr lang="en-GB" sz="2000" b="0" i="0" u="none" strike="noStrike" dirty="0">
                        <a:solidFill>
                          <a:srgbClr val="002060"/>
                        </a:solidFill>
                        <a:latin typeface="Ank-Cast"/>
                      </a:endParaRPr>
                    </a:p>
                  </a:txBody>
                  <a:tcPr marL="6009" marR="6009" marT="57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solidFill>
                      <a:schemeClr val="bg1"/>
                    </a:solidFill>
                  </a:tcPr>
                </a:tc>
                <a:tc>
                  <a:txBody>
                    <a:bodyPr/>
                    <a:lstStyle/>
                    <a:p>
                      <a:pPr algn="just" fontAlgn="b"/>
                      <a:r>
                        <a:rPr lang="ne-NP" sz="1800" b="0" i="0" u="none" strike="noStrike" dirty="0" smtClean="0">
                          <a:solidFill>
                            <a:srgbClr val="002060"/>
                          </a:solidFill>
                          <a:latin typeface="Preeti"/>
                          <a:cs typeface="Kalimati" pitchFamily="2"/>
                        </a:rPr>
                        <a:t>भौतिक पूर्वाधार तथा यातायात</a:t>
                      </a:r>
                      <a:r>
                        <a:rPr lang="en-GB" sz="1800" b="0" i="0" u="none" strike="noStrike" baseline="0" dirty="0" smtClean="0">
                          <a:solidFill>
                            <a:srgbClr val="002060"/>
                          </a:solidFill>
                          <a:latin typeface="Preeti"/>
                          <a:cs typeface="Kalimati" pitchFamily="2"/>
                        </a:rPr>
                        <a:t> </a:t>
                      </a:r>
                      <a:r>
                        <a:rPr lang="ne-NP" sz="1800" b="0" i="0" u="none" strike="noStrike" baseline="0" dirty="0" smtClean="0">
                          <a:solidFill>
                            <a:srgbClr val="002060"/>
                          </a:solidFill>
                          <a:latin typeface="Preeti"/>
                          <a:cs typeface="Kalimati" pitchFamily="2"/>
                        </a:rPr>
                        <a:t>मत्रालय</a:t>
                      </a:r>
                      <a:endParaRPr lang="en-GB" sz="1800" b="0" i="0" u="none" strike="noStrike" dirty="0">
                        <a:solidFill>
                          <a:srgbClr val="002060"/>
                        </a:solidFill>
                        <a:latin typeface="Preeti"/>
                        <a:cs typeface="Kalimati" pitchFamily="2"/>
                      </a:endParaRPr>
                    </a:p>
                  </a:txBody>
                  <a:tcPr marL="6009" marR="6009" marT="57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r>
              <a:tr h="628385">
                <a:tc>
                  <a:txBody>
                    <a:bodyPr/>
                    <a:lstStyle/>
                    <a:p>
                      <a:pPr marL="166688" lvl="0" indent="-166688" algn="l" fontAlgn="b"/>
                      <a:r>
                        <a:rPr lang="ne-NP" sz="2000" b="1" i="0" u="none" strike="noStrike" dirty="0" smtClean="0">
                          <a:solidFill>
                            <a:srgbClr val="002060"/>
                          </a:solidFill>
                          <a:latin typeface="Preeti" pitchFamily="2" charset="0"/>
                          <a:cs typeface="Kalimati" pitchFamily="2"/>
                        </a:rPr>
                        <a:t> विभिन्न ४ सडक</a:t>
                      </a:r>
                      <a:r>
                        <a:rPr lang="ne-NP" sz="2000" b="1" i="0" u="none" strike="noStrike" baseline="0" dirty="0" smtClean="0">
                          <a:solidFill>
                            <a:srgbClr val="002060"/>
                          </a:solidFill>
                          <a:latin typeface="Preeti" pitchFamily="2" charset="0"/>
                          <a:cs typeface="Kalimati" pitchFamily="2"/>
                        </a:rPr>
                        <a:t> कोरिडर निर्माण</a:t>
                      </a:r>
                      <a:r>
                        <a:rPr lang="en-GB" sz="2000" b="1" i="0" u="none" strike="noStrike" baseline="0" dirty="0" smtClean="0">
                          <a:solidFill>
                            <a:srgbClr val="002060"/>
                          </a:solidFill>
                          <a:latin typeface="Preeti" pitchFamily="2" charset="0"/>
                          <a:cs typeface="Kalimati" pitchFamily="2"/>
                        </a:rPr>
                        <a:t> </a:t>
                      </a:r>
                      <a:r>
                        <a:rPr lang="en-GB" sz="2400" b="1" i="0" u="none" strike="noStrike" baseline="0" dirty="0" smtClean="0">
                          <a:solidFill>
                            <a:srgbClr val="002060"/>
                          </a:solidFill>
                          <a:latin typeface="Times New Roman" pitchFamily="18" charset="0"/>
                          <a:cs typeface="Times New Roman" pitchFamily="18" charset="0"/>
                        </a:rPr>
                        <a:t>(</a:t>
                      </a:r>
                      <a:r>
                        <a:rPr lang="en-GB" sz="2400" b="1" i="0" u="none" strike="noStrike" baseline="0" dirty="0" err="1" smtClean="0">
                          <a:solidFill>
                            <a:srgbClr val="002060"/>
                          </a:solidFill>
                          <a:latin typeface="Times New Roman" pitchFamily="18" charset="0"/>
                          <a:cs typeface="Times New Roman" pitchFamily="18" charset="0"/>
                        </a:rPr>
                        <a:t>P1</a:t>
                      </a:r>
                      <a:r>
                        <a:rPr lang="en-GB" sz="2000" b="1" i="0" u="none" strike="noStrike" baseline="0" dirty="0" smtClean="0">
                          <a:solidFill>
                            <a:srgbClr val="002060"/>
                          </a:solidFill>
                          <a:latin typeface="Preeti" pitchFamily="2" charset="0"/>
                          <a:cs typeface="Kalimati" pitchFamily="2"/>
                        </a:rPr>
                        <a:t> </a:t>
                      </a:r>
                      <a:r>
                        <a:rPr lang="en-GB" sz="2400" b="1" i="0" u="none" strike="noStrike" baseline="0" dirty="0" smtClean="0">
                          <a:solidFill>
                            <a:srgbClr val="002060"/>
                          </a:solidFill>
                          <a:latin typeface="Times New Roman" pitchFamily="18" charset="0"/>
                          <a:cs typeface="Times New Roman" pitchFamily="18" charset="0"/>
                        </a:rPr>
                        <a:t>)</a:t>
                      </a:r>
                      <a:endParaRPr lang="en-GB" sz="2000" b="1" i="0" u="none" strike="noStrike" dirty="0">
                        <a:solidFill>
                          <a:srgbClr val="002060"/>
                        </a:solidFill>
                        <a:latin typeface="Preeti" pitchFamily="2" charset="0"/>
                        <a:cs typeface="Kalimati" pitchFamily="2"/>
                      </a:endParaRPr>
                    </a:p>
                  </a:txBody>
                  <a:tcPr marL="6009" marR="6009" marT="57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endParaRPr lang="en-GB" sz="2000" b="0" i="0" u="none" strike="noStrike" dirty="0">
                        <a:solidFill>
                          <a:srgbClr val="002060"/>
                        </a:solidFill>
                        <a:latin typeface="Ank-Cast"/>
                      </a:endParaRPr>
                    </a:p>
                  </a:txBody>
                  <a:tcPr marL="6009" marR="6009" marT="57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r>
                        <a:rPr lang="en-GB" sz="2000" b="0" i="0" u="none" strike="noStrike" dirty="0" smtClean="0">
                          <a:solidFill>
                            <a:srgbClr val="002060"/>
                          </a:solidFill>
                          <a:latin typeface="Ank-Cast"/>
                        </a:rPr>
                        <a:t>0</a:t>
                      </a:r>
                      <a:endParaRPr lang="en-GB" sz="2000" b="0" i="0" u="none" strike="noStrike" dirty="0">
                        <a:solidFill>
                          <a:srgbClr val="002060"/>
                        </a:solidFill>
                        <a:latin typeface="Ank-Cast"/>
                      </a:endParaRPr>
                    </a:p>
                  </a:txBody>
                  <a:tcPr marL="6009" marR="6009" marT="57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r>
                        <a:rPr lang="en-GB" sz="2000" b="0" i="0" u="none" strike="noStrike" dirty="0" smtClean="0">
                          <a:solidFill>
                            <a:srgbClr val="002060"/>
                          </a:solidFill>
                          <a:latin typeface="Ank-Cast"/>
                        </a:rPr>
                        <a:t>39,00,00000</a:t>
                      </a:r>
                      <a:endParaRPr lang="en-GB" sz="2000" b="0" i="0" u="none" strike="noStrike" dirty="0">
                        <a:solidFill>
                          <a:srgbClr val="002060"/>
                        </a:solidFill>
                        <a:latin typeface="Ank-Cast"/>
                      </a:endParaRPr>
                    </a:p>
                  </a:txBody>
                  <a:tcPr marL="6009" marR="6009" marT="57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r>
                        <a:rPr lang="en-GB" sz="2000" b="0" i="0" u="none" strike="noStrike" dirty="0" smtClean="0">
                          <a:solidFill>
                            <a:srgbClr val="002060"/>
                          </a:solidFill>
                          <a:latin typeface="Ank-Cast"/>
                        </a:rPr>
                        <a:t>39,00,00000</a:t>
                      </a:r>
                      <a:endParaRPr lang="en-GB" sz="2000" b="0" i="0" u="none" strike="noStrike" dirty="0">
                        <a:solidFill>
                          <a:srgbClr val="002060"/>
                        </a:solidFill>
                        <a:latin typeface="Ank-Cast"/>
                      </a:endParaRPr>
                    </a:p>
                  </a:txBody>
                  <a:tcPr marL="6009" marR="6009" marT="57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just" fontAlgn="b"/>
                      <a:r>
                        <a:rPr lang="en-GB" sz="1800" b="0" i="0" u="none" strike="noStrike" dirty="0" smtClean="0">
                          <a:solidFill>
                            <a:srgbClr val="002060"/>
                          </a:solidFill>
                          <a:latin typeface="Preeti"/>
                          <a:cs typeface="Kalimati" pitchFamily="2"/>
                        </a:rPr>
                        <a:t>‘             </a:t>
                      </a:r>
                      <a:r>
                        <a:rPr lang="en-GB" sz="1800" b="0" i="0" u="none" strike="noStrike" baseline="0" dirty="0" smtClean="0">
                          <a:solidFill>
                            <a:srgbClr val="002060"/>
                          </a:solidFill>
                          <a:latin typeface="Preeti"/>
                          <a:cs typeface="Kalimati" pitchFamily="2"/>
                        </a:rPr>
                        <a:t> ‘’                       ‘’              </a:t>
                      </a:r>
                      <a:endParaRPr lang="en-GB" sz="1800" b="0" i="0" u="none" strike="noStrike" dirty="0">
                        <a:solidFill>
                          <a:srgbClr val="002060"/>
                        </a:solidFill>
                        <a:latin typeface="Preeti"/>
                        <a:cs typeface="Kalimati" pitchFamily="2"/>
                      </a:endParaRPr>
                    </a:p>
                  </a:txBody>
                  <a:tcPr marL="6009" marR="6009" marT="57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r>
              <a:tr h="603890">
                <a:tc>
                  <a:txBody>
                    <a:bodyPr/>
                    <a:lstStyle/>
                    <a:p>
                      <a:pPr marL="166688" lvl="0" indent="-166688" algn="l" fontAlgn="b"/>
                      <a:r>
                        <a:rPr lang="ne-NP" sz="2000" b="1" i="0" u="none" strike="noStrike" dirty="0" smtClean="0">
                          <a:solidFill>
                            <a:srgbClr val="002060"/>
                          </a:solidFill>
                          <a:latin typeface="Preeti" pitchFamily="2" charset="0"/>
                          <a:cs typeface="Kalimati" pitchFamily="2"/>
                        </a:rPr>
                        <a:t> सैनिक</a:t>
                      </a:r>
                      <a:r>
                        <a:rPr lang="ne-NP" sz="2000" b="1" i="0" u="none" strike="noStrike" baseline="0" dirty="0" smtClean="0">
                          <a:solidFill>
                            <a:srgbClr val="002060"/>
                          </a:solidFill>
                          <a:latin typeface="Preeti" pitchFamily="2" charset="0"/>
                          <a:cs typeface="Kalimati" pitchFamily="2"/>
                        </a:rPr>
                        <a:t> सामग्री उत्पादन निर्देशनालय</a:t>
                      </a:r>
                      <a:endParaRPr lang="en-GB" sz="2000" b="1" i="0" u="none" strike="noStrike" dirty="0">
                        <a:solidFill>
                          <a:srgbClr val="002060"/>
                        </a:solidFill>
                        <a:latin typeface="Preeti" pitchFamily="2" charset="0"/>
                        <a:cs typeface="Kalimati" pitchFamily="2"/>
                      </a:endParaRPr>
                    </a:p>
                  </a:txBody>
                  <a:tcPr marL="6009" marR="6009" marT="57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GB" sz="2000" b="0" i="0" u="none" strike="noStrike" dirty="0">
                          <a:solidFill>
                            <a:srgbClr val="002060"/>
                          </a:solidFill>
                          <a:latin typeface="Ank-Cast"/>
                        </a:rPr>
                        <a:t>307019</a:t>
                      </a:r>
                    </a:p>
                  </a:txBody>
                  <a:tcPr marL="6009" marR="6009" marT="57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r>
                        <a:rPr lang="en-GB" sz="2000" b="0" i="0" u="none" strike="noStrike" dirty="0" smtClean="0">
                          <a:solidFill>
                            <a:srgbClr val="002060"/>
                          </a:solidFill>
                          <a:latin typeface="Ank-Cast"/>
                        </a:rPr>
                        <a:t>13</a:t>
                      </a:r>
                      <a:r>
                        <a:rPr lang="ne-NP" sz="2000" b="0" i="0" u="none" strike="noStrike" dirty="0" smtClean="0">
                          <a:solidFill>
                            <a:srgbClr val="002060"/>
                          </a:solidFill>
                          <a:latin typeface="Ank-Cast"/>
                        </a:rPr>
                        <a:t>,</a:t>
                      </a:r>
                      <a:r>
                        <a:rPr lang="en-GB" sz="2000" b="0" i="0" u="none" strike="noStrike" dirty="0" smtClean="0">
                          <a:solidFill>
                            <a:srgbClr val="002060"/>
                          </a:solidFill>
                          <a:latin typeface="Ank-Cast"/>
                        </a:rPr>
                        <a:t>98</a:t>
                      </a:r>
                      <a:r>
                        <a:rPr lang="ne-NP" sz="2000" b="0" i="0" u="none" strike="noStrike" dirty="0" smtClean="0">
                          <a:solidFill>
                            <a:srgbClr val="002060"/>
                          </a:solidFill>
                          <a:latin typeface="Ank-Cast"/>
                        </a:rPr>
                        <a:t>,</a:t>
                      </a:r>
                      <a:r>
                        <a:rPr lang="en-GB" sz="2000" b="0" i="0" u="none" strike="noStrike" dirty="0" smtClean="0">
                          <a:solidFill>
                            <a:srgbClr val="002060"/>
                          </a:solidFill>
                          <a:latin typeface="Ank-Cast"/>
                        </a:rPr>
                        <a:t>00</a:t>
                      </a:r>
                      <a:r>
                        <a:rPr lang="ne-NP" sz="2000" b="0" i="0" u="none" strike="noStrike" dirty="0" smtClean="0">
                          <a:solidFill>
                            <a:srgbClr val="002060"/>
                          </a:solidFill>
                          <a:latin typeface="Ank-Cast"/>
                        </a:rPr>
                        <a:t>,</a:t>
                      </a:r>
                      <a:r>
                        <a:rPr lang="en-GB" sz="2000" b="0" i="0" u="none" strike="noStrike" dirty="0" smtClean="0">
                          <a:solidFill>
                            <a:srgbClr val="002060"/>
                          </a:solidFill>
                          <a:latin typeface="Ank-Cast"/>
                        </a:rPr>
                        <a:t>000</a:t>
                      </a:r>
                      <a:endParaRPr lang="en-GB" sz="2000" b="0" i="0" u="none" strike="noStrike" dirty="0">
                        <a:solidFill>
                          <a:srgbClr val="002060"/>
                        </a:solidFill>
                        <a:latin typeface="Ank-Cast"/>
                      </a:endParaRPr>
                    </a:p>
                  </a:txBody>
                  <a:tcPr marL="6009" marR="6009" marT="57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r>
                        <a:rPr lang="en-GB" sz="2000" b="0" i="0" u="none" strike="noStrike" dirty="0" smtClean="0">
                          <a:solidFill>
                            <a:srgbClr val="002060"/>
                          </a:solidFill>
                          <a:latin typeface="Ank-Cast"/>
                        </a:rPr>
                        <a:t>21</a:t>
                      </a:r>
                      <a:r>
                        <a:rPr lang="ne-NP" sz="2000" b="0" i="0" u="none" strike="noStrike" dirty="0" smtClean="0">
                          <a:solidFill>
                            <a:srgbClr val="002060"/>
                          </a:solidFill>
                          <a:latin typeface="Ank-Cast"/>
                        </a:rPr>
                        <a:t>,</a:t>
                      </a:r>
                      <a:r>
                        <a:rPr lang="en-GB" sz="2000" b="0" i="0" u="none" strike="noStrike" dirty="0" smtClean="0">
                          <a:solidFill>
                            <a:srgbClr val="002060"/>
                          </a:solidFill>
                          <a:latin typeface="Ank-Cast"/>
                        </a:rPr>
                        <a:t>50</a:t>
                      </a:r>
                      <a:r>
                        <a:rPr lang="ne-NP" sz="2000" b="0" i="0" u="none" strike="noStrike" dirty="0" smtClean="0">
                          <a:solidFill>
                            <a:srgbClr val="002060"/>
                          </a:solidFill>
                          <a:latin typeface="Ank-Cast"/>
                        </a:rPr>
                        <a:t>,</a:t>
                      </a:r>
                      <a:r>
                        <a:rPr lang="en-GB" sz="2000" b="0" i="0" u="none" strike="noStrike" dirty="0" smtClean="0">
                          <a:solidFill>
                            <a:srgbClr val="002060"/>
                          </a:solidFill>
                          <a:latin typeface="Ank-Cast"/>
                        </a:rPr>
                        <a:t>00</a:t>
                      </a:r>
                      <a:r>
                        <a:rPr lang="ne-NP" sz="2000" b="0" i="0" u="none" strike="noStrike" dirty="0" smtClean="0">
                          <a:solidFill>
                            <a:srgbClr val="002060"/>
                          </a:solidFill>
                          <a:latin typeface="Ank-Cast"/>
                        </a:rPr>
                        <a:t>,</a:t>
                      </a:r>
                      <a:r>
                        <a:rPr lang="en-GB" sz="2000" b="0" i="0" u="none" strike="noStrike" dirty="0" smtClean="0">
                          <a:solidFill>
                            <a:srgbClr val="002060"/>
                          </a:solidFill>
                          <a:latin typeface="Ank-Cast"/>
                        </a:rPr>
                        <a:t>000</a:t>
                      </a:r>
                      <a:endParaRPr lang="en-GB" sz="2000" b="0" i="0" u="none" strike="noStrike" dirty="0">
                        <a:solidFill>
                          <a:srgbClr val="002060"/>
                        </a:solidFill>
                        <a:latin typeface="Ank-Cast"/>
                      </a:endParaRPr>
                    </a:p>
                  </a:txBody>
                  <a:tcPr marL="6009" marR="6009" marT="57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r>
                        <a:rPr lang="en-GB" sz="2000" b="0" i="0" u="none" strike="noStrike" dirty="0" smtClean="0">
                          <a:solidFill>
                            <a:srgbClr val="002060"/>
                          </a:solidFill>
                          <a:latin typeface="Ank-Cast"/>
                        </a:rPr>
                        <a:t>35</a:t>
                      </a:r>
                      <a:r>
                        <a:rPr lang="ne-NP" sz="2000" b="0" i="0" u="none" strike="noStrike" dirty="0" smtClean="0">
                          <a:solidFill>
                            <a:srgbClr val="002060"/>
                          </a:solidFill>
                          <a:latin typeface="Ank-Cast"/>
                        </a:rPr>
                        <a:t>,</a:t>
                      </a:r>
                      <a:r>
                        <a:rPr lang="en-GB" sz="2000" b="0" i="0" u="none" strike="noStrike" dirty="0" smtClean="0">
                          <a:solidFill>
                            <a:srgbClr val="002060"/>
                          </a:solidFill>
                          <a:latin typeface="Ank-Cast"/>
                        </a:rPr>
                        <a:t>48</a:t>
                      </a:r>
                      <a:r>
                        <a:rPr lang="ne-NP" sz="2000" b="0" i="0" u="none" strike="noStrike" dirty="0" smtClean="0">
                          <a:solidFill>
                            <a:srgbClr val="002060"/>
                          </a:solidFill>
                          <a:latin typeface="Ank-Cast"/>
                        </a:rPr>
                        <a:t>,</a:t>
                      </a:r>
                      <a:r>
                        <a:rPr lang="en-GB" sz="2000" b="0" i="0" u="none" strike="noStrike" dirty="0" smtClean="0">
                          <a:solidFill>
                            <a:srgbClr val="002060"/>
                          </a:solidFill>
                          <a:latin typeface="Ank-Cast"/>
                        </a:rPr>
                        <a:t>00</a:t>
                      </a:r>
                      <a:r>
                        <a:rPr lang="ne-NP" sz="2000" b="0" i="0" u="none" strike="noStrike" dirty="0" smtClean="0">
                          <a:solidFill>
                            <a:srgbClr val="002060"/>
                          </a:solidFill>
                          <a:latin typeface="Ank-Cast"/>
                        </a:rPr>
                        <a:t>,</a:t>
                      </a:r>
                      <a:r>
                        <a:rPr lang="en-GB" sz="2000" b="0" i="0" u="none" strike="noStrike" dirty="0" smtClean="0">
                          <a:solidFill>
                            <a:srgbClr val="002060"/>
                          </a:solidFill>
                          <a:latin typeface="Ank-Cast"/>
                        </a:rPr>
                        <a:t>000</a:t>
                      </a:r>
                      <a:endParaRPr lang="en-GB" sz="2000" b="0" i="0" u="none" strike="noStrike" dirty="0">
                        <a:solidFill>
                          <a:srgbClr val="002060"/>
                        </a:solidFill>
                        <a:latin typeface="Ank-Cast"/>
                      </a:endParaRPr>
                    </a:p>
                  </a:txBody>
                  <a:tcPr marL="6009" marR="6009" marT="57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just" fontAlgn="b"/>
                      <a:r>
                        <a:rPr lang="ne-NP" sz="1800" b="0" i="0" u="none" strike="noStrike" dirty="0" smtClean="0">
                          <a:solidFill>
                            <a:srgbClr val="002060"/>
                          </a:solidFill>
                          <a:latin typeface="Preeti" pitchFamily="2" charset="0"/>
                          <a:cs typeface="Kalimati" pitchFamily="2"/>
                        </a:rPr>
                        <a:t>उद्योग</a:t>
                      </a:r>
                      <a:r>
                        <a:rPr lang="ne-NP" sz="1800" b="0" i="0" u="none" strike="noStrike" baseline="0" dirty="0" smtClean="0">
                          <a:solidFill>
                            <a:srgbClr val="002060"/>
                          </a:solidFill>
                          <a:latin typeface="Preeti" pitchFamily="2" charset="0"/>
                          <a:cs typeface="Kalimati" pitchFamily="2"/>
                        </a:rPr>
                        <a:t> वाणिज्य तथा आपूर्ति मन्त्रालय</a:t>
                      </a:r>
                      <a:endParaRPr lang="en-GB" sz="1800" b="0" i="0" u="none" strike="noStrike" dirty="0">
                        <a:solidFill>
                          <a:srgbClr val="002060"/>
                        </a:solidFill>
                        <a:latin typeface="Preeti" pitchFamily="2" charset="0"/>
                        <a:cs typeface="Kalimati" pitchFamily="2"/>
                      </a:endParaRPr>
                    </a:p>
                  </a:txBody>
                  <a:tcPr marL="6009" marR="6009" marT="57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r>
              <a:tr h="603890">
                <a:tc>
                  <a:txBody>
                    <a:bodyPr/>
                    <a:lstStyle/>
                    <a:p>
                      <a:pPr lvl="0" algn="l" fontAlgn="b"/>
                      <a:r>
                        <a:rPr lang="ne-NP" sz="2000" b="1" i="0" u="none" strike="noStrike" dirty="0" smtClean="0">
                          <a:solidFill>
                            <a:srgbClr val="002060"/>
                          </a:solidFill>
                          <a:latin typeface="Preeti" pitchFamily="2" charset="0"/>
                          <a:cs typeface="Kalimati" pitchFamily="2"/>
                        </a:rPr>
                        <a:t> राष्ट्रिय</a:t>
                      </a:r>
                      <a:r>
                        <a:rPr lang="ne-NP" sz="2000" b="1" i="0" u="none" strike="noStrike" baseline="0" dirty="0" smtClean="0">
                          <a:solidFill>
                            <a:srgbClr val="002060"/>
                          </a:solidFill>
                          <a:latin typeface="Preeti" pitchFamily="2" charset="0"/>
                          <a:cs typeface="Kalimati" pitchFamily="2"/>
                        </a:rPr>
                        <a:t> निकुञ्ज सुरक्षा टोली</a:t>
                      </a:r>
                      <a:endParaRPr lang="en-GB" sz="2000" b="1" i="0" u="none" strike="noStrike" dirty="0">
                        <a:solidFill>
                          <a:srgbClr val="002060"/>
                        </a:solidFill>
                        <a:latin typeface="Preeti" pitchFamily="2" charset="0"/>
                        <a:cs typeface="Kalimati" pitchFamily="2"/>
                      </a:endParaRPr>
                    </a:p>
                  </a:txBody>
                  <a:tcPr marL="6009" marR="6009" marT="570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GB" sz="2000" b="0" i="0" u="none" strike="noStrike" dirty="0">
                          <a:solidFill>
                            <a:srgbClr val="002060"/>
                          </a:solidFill>
                          <a:latin typeface="Ank-Cast"/>
                        </a:rPr>
                        <a:t>329018</a:t>
                      </a:r>
                    </a:p>
                  </a:txBody>
                  <a:tcPr marL="6009" marR="6009" marT="57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r>
                        <a:rPr lang="en-GB" sz="2000" b="0" i="0" u="none" strike="noStrike" dirty="0" smtClean="0">
                          <a:solidFill>
                            <a:srgbClr val="002060"/>
                          </a:solidFill>
                          <a:latin typeface="Ank-Cast"/>
                        </a:rPr>
                        <a:t>3</a:t>
                      </a:r>
                      <a:r>
                        <a:rPr lang="ne-NP" sz="2000" b="0" i="0" u="none" strike="noStrike" dirty="0" smtClean="0">
                          <a:solidFill>
                            <a:srgbClr val="002060"/>
                          </a:solidFill>
                          <a:latin typeface="Ank-Cast"/>
                        </a:rPr>
                        <a:t>,</a:t>
                      </a:r>
                      <a:r>
                        <a:rPr lang="en-GB" sz="2000" b="0" i="0" u="none" strike="noStrike" dirty="0" smtClean="0">
                          <a:solidFill>
                            <a:srgbClr val="002060"/>
                          </a:solidFill>
                          <a:latin typeface="Ank-Cast"/>
                        </a:rPr>
                        <a:t>20</a:t>
                      </a:r>
                      <a:r>
                        <a:rPr lang="ne-NP" sz="2000" b="0" i="0" u="none" strike="noStrike" dirty="0" smtClean="0">
                          <a:solidFill>
                            <a:srgbClr val="002060"/>
                          </a:solidFill>
                          <a:latin typeface="Ank-Cast"/>
                        </a:rPr>
                        <a:t>,</a:t>
                      </a:r>
                      <a:r>
                        <a:rPr lang="en-GB" sz="2000" b="0" i="0" u="none" strike="noStrike" dirty="0" smtClean="0">
                          <a:solidFill>
                            <a:srgbClr val="002060"/>
                          </a:solidFill>
                          <a:latin typeface="Ank-Cast"/>
                        </a:rPr>
                        <a:t>94</a:t>
                      </a:r>
                      <a:r>
                        <a:rPr lang="ne-NP" sz="2000" b="0" i="0" u="none" strike="noStrike" dirty="0" smtClean="0">
                          <a:solidFill>
                            <a:srgbClr val="002060"/>
                          </a:solidFill>
                          <a:latin typeface="Ank-Cast"/>
                        </a:rPr>
                        <a:t>,</a:t>
                      </a:r>
                      <a:r>
                        <a:rPr lang="en-GB" sz="2000" b="0" i="0" u="none" strike="noStrike" dirty="0" smtClean="0">
                          <a:solidFill>
                            <a:srgbClr val="002060"/>
                          </a:solidFill>
                          <a:latin typeface="Ank-Cast"/>
                        </a:rPr>
                        <a:t>00</a:t>
                      </a:r>
                      <a:r>
                        <a:rPr lang="ne-NP" sz="2000" b="0" i="0" u="none" strike="noStrike" dirty="0" smtClean="0">
                          <a:solidFill>
                            <a:srgbClr val="002060"/>
                          </a:solidFill>
                          <a:latin typeface="Ank-Cast"/>
                        </a:rPr>
                        <a:t>,</a:t>
                      </a:r>
                      <a:r>
                        <a:rPr lang="en-GB" sz="2000" b="0" i="0" u="none" strike="noStrike" dirty="0" smtClean="0">
                          <a:solidFill>
                            <a:srgbClr val="002060"/>
                          </a:solidFill>
                          <a:latin typeface="Ank-Cast"/>
                        </a:rPr>
                        <a:t>000</a:t>
                      </a:r>
                      <a:endParaRPr lang="en-GB" sz="2000" b="0" i="0" u="none" strike="noStrike" dirty="0">
                        <a:solidFill>
                          <a:srgbClr val="002060"/>
                        </a:solidFill>
                        <a:latin typeface="Ank-Cast"/>
                      </a:endParaRPr>
                    </a:p>
                  </a:txBody>
                  <a:tcPr marL="6009" marR="6009" marT="57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r>
                        <a:rPr lang="en-GB" sz="2000" b="0" i="0" u="none" strike="noStrike" dirty="0" smtClean="0">
                          <a:solidFill>
                            <a:srgbClr val="002060"/>
                          </a:solidFill>
                          <a:latin typeface="Ank-Cast"/>
                        </a:rPr>
                        <a:t>11</a:t>
                      </a:r>
                      <a:r>
                        <a:rPr lang="ne-NP" sz="2000" b="0" i="0" u="none" strike="noStrike" dirty="0" smtClean="0">
                          <a:solidFill>
                            <a:srgbClr val="002060"/>
                          </a:solidFill>
                          <a:latin typeface="Ank-Cast"/>
                        </a:rPr>
                        <a:t>,</a:t>
                      </a:r>
                      <a:r>
                        <a:rPr lang="en-GB" sz="2000" b="0" i="0" u="none" strike="noStrike" dirty="0" smtClean="0">
                          <a:solidFill>
                            <a:srgbClr val="002060"/>
                          </a:solidFill>
                          <a:latin typeface="Ank-Cast"/>
                        </a:rPr>
                        <a:t>27</a:t>
                      </a:r>
                      <a:r>
                        <a:rPr lang="ne-NP" sz="2000" b="0" i="0" u="none" strike="noStrike" dirty="0" smtClean="0">
                          <a:solidFill>
                            <a:srgbClr val="002060"/>
                          </a:solidFill>
                          <a:latin typeface="Ank-Cast"/>
                        </a:rPr>
                        <a:t>,</a:t>
                      </a:r>
                      <a:r>
                        <a:rPr lang="en-GB" sz="2000" b="0" i="0" u="none" strike="noStrike" dirty="0" smtClean="0">
                          <a:solidFill>
                            <a:srgbClr val="002060"/>
                          </a:solidFill>
                          <a:latin typeface="Ank-Cast"/>
                        </a:rPr>
                        <a:t>00</a:t>
                      </a:r>
                      <a:r>
                        <a:rPr lang="ne-NP" sz="2000" b="0" i="0" u="none" strike="noStrike" dirty="0" smtClean="0">
                          <a:solidFill>
                            <a:srgbClr val="002060"/>
                          </a:solidFill>
                          <a:latin typeface="Ank-Cast"/>
                        </a:rPr>
                        <a:t>,</a:t>
                      </a:r>
                      <a:r>
                        <a:rPr lang="en-GB" sz="2000" b="0" i="0" u="none" strike="noStrike" dirty="0" smtClean="0">
                          <a:solidFill>
                            <a:srgbClr val="002060"/>
                          </a:solidFill>
                          <a:latin typeface="Ank-Cast"/>
                        </a:rPr>
                        <a:t>000</a:t>
                      </a:r>
                      <a:endParaRPr lang="en-GB" sz="2000" b="0" i="0" u="none" strike="noStrike" dirty="0">
                        <a:solidFill>
                          <a:srgbClr val="002060"/>
                        </a:solidFill>
                        <a:latin typeface="Ank-Cast"/>
                      </a:endParaRPr>
                    </a:p>
                  </a:txBody>
                  <a:tcPr marL="6009" marR="6009" marT="57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r>
                        <a:rPr lang="en-GB" sz="2000" b="0" i="0" u="none" strike="noStrike" dirty="0" smtClean="0">
                          <a:solidFill>
                            <a:srgbClr val="002060"/>
                          </a:solidFill>
                          <a:latin typeface="Ank-Cast"/>
                        </a:rPr>
                        <a:t>3</a:t>
                      </a:r>
                      <a:r>
                        <a:rPr lang="ne-NP" sz="2000" b="0" i="0" u="none" strike="noStrike" dirty="0" smtClean="0">
                          <a:solidFill>
                            <a:srgbClr val="002060"/>
                          </a:solidFill>
                          <a:latin typeface="Ank-Cast"/>
                        </a:rPr>
                        <a:t>,</a:t>
                      </a:r>
                      <a:r>
                        <a:rPr lang="en-GB" sz="2000" b="0" i="0" u="none" strike="noStrike" dirty="0" smtClean="0">
                          <a:solidFill>
                            <a:srgbClr val="002060"/>
                          </a:solidFill>
                          <a:latin typeface="Ank-Cast"/>
                        </a:rPr>
                        <a:t>32</a:t>
                      </a:r>
                      <a:r>
                        <a:rPr lang="ne-NP" sz="2000" b="0" i="0" u="none" strike="noStrike" dirty="0" smtClean="0">
                          <a:solidFill>
                            <a:srgbClr val="002060"/>
                          </a:solidFill>
                          <a:latin typeface="Ank-Cast"/>
                        </a:rPr>
                        <a:t>,</a:t>
                      </a:r>
                      <a:r>
                        <a:rPr lang="en-GB" sz="2000" b="0" i="0" u="none" strike="noStrike" dirty="0" smtClean="0">
                          <a:solidFill>
                            <a:srgbClr val="002060"/>
                          </a:solidFill>
                          <a:latin typeface="Ank-Cast"/>
                        </a:rPr>
                        <a:t>21</a:t>
                      </a:r>
                      <a:r>
                        <a:rPr lang="ne-NP" sz="2000" b="0" i="0" u="none" strike="noStrike" dirty="0" smtClean="0">
                          <a:solidFill>
                            <a:srgbClr val="002060"/>
                          </a:solidFill>
                          <a:latin typeface="Ank-Cast"/>
                        </a:rPr>
                        <a:t>,</a:t>
                      </a:r>
                      <a:r>
                        <a:rPr lang="en-GB" sz="2000" b="0" i="0" u="none" strike="noStrike" dirty="0" smtClean="0">
                          <a:solidFill>
                            <a:srgbClr val="002060"/>
                          </a:solidFill>
                          <a:latin typeface="Ank-Cast"/>
                        </a:rPr>
                        <a:t>00</a:t>
                      </a:r>
                      <a:r>
                        <a:rPr lang="ne-NP" sz="2000" b="0" i="0" u="none" strike="noStrike" dirty="0" smtClean="0">
                          <a:solidFill>
                            <a:srgbClr val="002060"/>
                          </a:solidFill>
                          <a:latin typeface="Ank-Cast"/>
                        </a:rPr>
                        <a:t>,</a:t>
                      </a:r>
                      <a:r>
                        <a:rPr lang="en-GB" sz="2000" b="0" i="0" u="none" strike="noStrike" dirty="0" smtClean="0">
                          <a:solidFill>
                            <a:srgbClr val="002060"/>
                          </a:solidFill>
                          <a:latin typeface="Ank-Cast"/>
                        </a:rPr>
                        <a:t>000</a:t>
                      </a:r>
                      <a:endParaRPr lang="en-GB" sz="2000" b="0" i="0" u="none" strike="noStrike" dirty="0">
                        <a:solidFill>
                          <a:srgbClr val="002060"/>
                        </a:solidFill>
                        <a:latin typeface="Ank-Cast"/>
                      </a:endParaRPr>
                    </a:p>
                  </a:txBody>
                  <a:tcPr marL="6009" marR="6009" marT="57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just" fontAlgn="b"/>
                      <a:r>
                        <a:rPr lang="ne-NP" sz="1800" b="0" i="0" u="none" strike="noStrike" dirty="0" smtClean="0">
                          <a:solidFill>
                            <a:srgbClr val="002060"/>
                          </a:solidFill>
                          <a:latin typeface="Preeti"/>
                          <a:cs typeface="Kalimati" pitchFamily="2"/>
                        </a:rPr>
                        <a:t>वन</a:t>
                      </a:r>
                      <a:r>
                        <a:rPr lang="ne-NP" sz="1800" b="0" i="0" u="none" strike="noStrike" baseline="0" dirty="0" smtClean="0">
                          <a:solidFill>
                            <a:srgbClr val="002060"/>
                          </a:solidFill>
                          <a:latin typeface="Preeti"/>
                          <a:cs typeface="Kalimati" pitchFamily="2"/>
                        </a:rPr>
                        <a:t> तथा वातावरण मन्त्रालय</a:t>
                      </a:r>
                      <a:endParaRPr lang="en-GB" sz="1800" b="0" i="0" u="none" strike="noStrike" dirty="0">
                        <a:solidFill>
                          <a:srgbClr val="002060"/>
                        </a:solidFill>
                        <a:latin typeface="Preeti"/>
                        <a:cs typeface="Kalimati" pitchFamily="2"/>
                      </a:endParaRPr>
                    </a:p>
                  </a:txBody>
                  <a:tcPr marL="6009" marR="6009" marT="57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r>
              <a:tr h="1421403">
                <a:tc>
                  <a:txBody>
                    <a:bodyPr/>
                    <a:lstStyle/>
                    <a:p>
                      <a:pPr marL="88900" marR="0" lvl="0" indent="-88900" algn="l" defTabSz="914400" rtl="0" eaLnBrk="1" fontAlgn="b" latinLnBrk="0" hangingPunct="1">
                        <a:lnSpc>
                          <a:spcPct val="100000"/>
                        </a:lnSpc>
                        <a:spcBef>
                          <a:spcPts val="0"/>
                        </a:spcBef>
                        <a:spcAft>
                          <a:spcPts val="0"/>
                        </a:spcAft>
                        <a:buClrTx/>
                        <a:buSzTx/>
                        <a:buFontTx/>
                        <a:buNone/>
                        <a:tabLst/>
                        <a:defRPr/>
                      </a:pPr>
                      <a:r>
                        <a:rPr lang="en-GB" sz="2000" b="1" i="0" u="none" strike="noStrike" kern="1200" baseline="0" dirty="0" smtClean="0">
                          <a:solidFill>
                            <a:srgbClr val="002060"/>
                          </a:solidFill>
                          <a:latin typeface="Preeti" pitchFamily="2" charset="0"/>
                          <a:ea typeface="+mn-ea"/>
                          <a:cs typeface="Kalimati" pitchFamily="2"/>
                        </a:rPr>
                        <a:t> </a:t>
                      </a:r>
                      <a:r>
                        <a:rPr lang="ne-NP" sz="2000" b="1" i="0" u="none" strike="noStrike" kern="1200" baseline="0" dirty="0" smtClean="0">
                          <a:solidFill>
                            <a:srgbClr val="002060"/>
                          </a:solidFill>
                          <a:latin typeface="Preeti" pitchFamily="2" charset="0"/>
                          <a:ea typeface="+mn-ea"/>
                          <a:cs typeface="Kalimati" pitchFamily="2"/>
                        </a:rPr>
                        <a:t>भूकम्पबाट क्षतिग्रस्त विभिन्न भौतिक संरचनाहरूको पुनर्निर्माण</a:t>
                      </a:r>
                      <a:r>
                        <a:rPr lang="ne-NP" sz="2000" b="1" kern="1200" baseline="0" dirty="0" smtClean="0">
                          <a:solidFill>
                            <a:schemeClr val="dk1"/>
                          </a:solidFill>
                          <a:latin typeface="+mn-lt"/>
                          <a:ea typeface="+mn-ea"/>
                          <a:cs typeface="Kalimati" pitchFamily="2"/>
                        </a:rPr>
                        <a:t> </a:t>
                      </a:r>
                      <a:r>
                        <a:rPr lang="en-GB" sz="2000" b="1" i="0" u="none" strike="noStrike" baseline="0" dirty="0" smtClean="0">
                          <a:solidFill>
                            <a:srgbClr val="002060"/>
                          </a:solidFill>
                          <a:latin typeface="Times New Roman" pitchFamily="18" charset="0"/>
                          <a:cs typeface="Times New Roman" pitchFamily="18" charset="0"/>
                        </a:rPr>
                        <a:t>(</a:t>
                      </a:r>
                      <a:r>
                        <a:rPr lang="en-GB" sz="2000" b="1" i="0" u="none" strike="noStrike" baseline="0" dirty="0" err="1" smtClean="0">
                          <a:solidFill>
                            <a:srgbClr val="002060"/>
                          </a:solidFill>
                          <a:latin typeface="Times New Roman" pitchFamily="18" charset="0"/>
                          <a:cs typeface="Times New Roman" pitchFamily="18" charset="0"/>
                        </a:rPr>
                        <a:t>P1</a:t>
                      </a:r>
                      <a:r>
                        <a:rPr lang="en-GB" sz="1800" b="1" i="0" u="none" strike="noStrike" baseline="0" dirty="0" smtClean="0">
                          <a:solidFill>
                            <a:srgbClr val="002060"/>
                          </a:solidFill>
                          <a:latin typeface="Preeti" pitchFamily="2" charset="0"/>
                          <a:cs typeface="Kalimati" pitchFamily="2"/>
                        </a:rPr>
                        <a:t> </a:t>
                      </a:r>
                      <a:r>
                        <a:rPr lang="en-GB" sz="2000" b="1" i="0" u="none" strike="noStrike" baseline="0" dirty="0" smtClean="0">
                          <a:solidFill>
                            <a:srgbClr val="002060"/>
                          </a:solidFill>
                          <a:latin typeface="Times New Roman" pitchFamily="18" charset="0"/>
                          <a:cs typeface="Times New Roman" pitchFamily="18" charset="0"/>
                        </a:rPr>
                        <a:t>)</a:t>
                      </a:r>
                      <a:r>
                        <a:rPr lang="ne-NP" sz="2000" b="1" kern="1200" baseline="0" dirty="0" smtClean="0">
                          <a:solidFill>
                            <a:schemeClr val="dk1"/>
                          </a:solidFill>
                          <a:latin typeface="+mn-lt"/>
                          <a:ea typeface="+mn-ea"/>
                          <a:cs typeface="Kalimati" pitchFamily="2"/>
                        </a:rPr>
                        <a:t>            </a:t>
                      </a:r>
                      <a:endParaRPr lang="ne-NP" sz="2000" kern="1200" dirty="0" smtClean="0">
                        <a:solidFill>
                          <a:schemeClr val="dk1"/>
                        </a:solidFill>
                        <a:latin typeface="+mn-lt"/>
                        <a:ea typeface="+mn-ea"/>
                        <a:cs typeface="Kalimati" pitchFamily="2"/>
                      </a:endParaRPr>
                    </a:p>
                    <a:p>
                      <a:pPr lvl="0" algn="l" fontAlgn="b"/>
                      <a:endParaRPr lang="en-GB" sz="2000" b="1" i="0" u="none" strike="noStrike" dirty="0">
                        <a:solidFill>
                          <a:srgbClr val="002060"/>
                        </a:solidFill>
                        <a:latin typeface="Preeti" pitchFamily="2" charset="0"/>
                        <a:cs typeface="Kalimati" pitchFamily="2"/>
                      </a:endParaRPr>
                    </a:p>
                  </a:txBody>
                  <a:tcPr marL="6009" marR="6009" marT="57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ne-NP" sz="1600" b="0" i="0" u="none" strike="noStrike" kern="1200" dirty="0" smtClean="0">
                          <a:solidFill>
                            <a:srgbClr val="002060"/>
                          </a:solidFill>
                          <a:latin typeface="Ank-Cast"/>
                          <a:ea typeface="+mn-ea"/>
                          <a:cs typeface="+mn-cs"/>
                        </a:rPr>
                        <a:t>३०१८०१</a:t>
                      </a:r>
                      <a:endParaRPr lang="en-GB" sz="1600" b="0" i="0" u="none" strike="noStrike" kern="1200" dirty="0" smtClean="0">
                        <a:solidFill>
                          <a:srgbClr val="002060"/>
                        </a:solidFill>
                        <a:latin typeface="Ank-Cast"/>
                        <a:ea typeface="+mn-ea"/>
                        <a:cs typeface="+mn-cs"/>
                      </a:endParaRPr>
                    </a:p>
                    <a:p>
                      <a:pPr algn="ctr" fontAlgn="b"/>
                      <a:endParaRPr lang="en-GB" sz="2000" b="0" i="0" u="none" strike="noStrike" dirty="0">
                        <a:solidFill>
                          <a:srgbClr val="002060"/>
                        </a:solidFill>
                        <a:latin typeface="Ank-Cast"/>
                      </a:endParaRPr>
                    </a:p>
                  </a:txBody>
                  <a:tcPr marL="6009" marR="6009" marT="570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ne-NP" sz="2000" b="0" i="0" u="none" strike="noStrike" dirty="0" smtClean="0">
                          <a:solidFill>
                            <a:srgbClr val="002060"/>
                          </a:solidFill>
                          <a:latin typeface="Ank-Cast"/>
                        </a:rPr>
                        <a:t>-   -</a:t>
                      </a:r>
                      <a:endParaRPr lang="en-GB" sz="2000" b="0" i="0" u="none" strike="noStrike" dirty="0">
                        <a:solidFill>
                          <a:srgbClr val="002060"/>
                        </a:solidFill>
                        <a:latin typeface="Ank-Cast"/>
                      </a:endParaRPr>
                    </a:p>
                  </a:txBody>
                  <a:tcPr marL="6009" marR="6009" marT="570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en-GB" sz="2000" b="0" i="0" u="none" strike="noStrike" kern="1200" dirty="0" smtClean="0">
                          <a:solidFill>
                            <a:srgbClr val="002060"/>
                          </a:solidFill>
                          <a:latin typeface="Ank-Cast"/>
                          <a:ea typeface="+mn-ea"/>
                          <a:cs typeface="+mn-cs"/>
                        </a:rPr>
                        <a:t>1,23,66,35,000</a:t>
                      </a:r>
                      <a:r>
                        <a:rPr lang="ne-NP" sz="2000" b="0" i="0" u="none" strike="noStrike" kern="1200" dirty="0" smtClean="0">
                          <a:solidFill>
                            <a:srgbClr val="002060"/>
                          </a:solidFill>
                          <a:latin typeface="Ank-Cast"/>
                          <a:ea typeface="+mn-ea"/>
                          <a:cs typeface="+mn-cs"/>
                        </a:rPr>
                        <a:t> </a:t>
                      </a:r>
                      <a:endParaRPr lang="en-GB" sz="2000" b="0" i="0" u="none" strike="noStrike" kern="1200" dirty="0" smtClean="0">
                        <a:solidFill>
                          <a:srgbClr val="002060"/>
                        </a:solidFill>
                        <a:latin typeface="Ank-Cast"/>
                        <a:ea typeface="+mn-ea"/>
                        <a:cs typeface="+mn-cs"/>
                      </a:endParaRPr>
                    </a:p>
                    <a:p>
                      <a:pPr algn="r" fontAlgn="b"/>
                      <a:endParaRPr lang="en-GB" sz="2000" b="0" i="0" u="none" strike="noStrike" kern="1200" dirty="0">
                        <a:solidFill>
                          <a:srgbClr val="002060"/>
                        </a:solidFill>
                        <a:latin typeface="Ank-Cast"/>
                        <a:ea typeface="+mn-ea"/>
                        <a:cs typeface="+mn-cs"/>
                      </a:endParaRPr>
                    </a:p>
                  </a:txBody>
                  <a:tcPr marL="6009" marR="6009" marT="570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r>
                        <a:rPr lang="en-GB" sz="2000" b="0" i="0" u="none" strike="noStrike" kern="1200" dirty="0" smtClean="0">
                          <a:solidFill>
                            <a:srgbClr val="002060"/>
                          </a:solidFill>
                          <a:latin typeface="Ank-Cast"/>
                          <a:ea typeface="+mn-ea"/>
                          <a:cs typeface="+mn-cs"/>
                        </a:rPr>
                        <a:t>1,23,66,35,000</a:t>
                      </a:r>
                      <a:endParaRPr lang="en-GB" sz="2000" b="0" i="0" u="none" strike="noStrike" kern="1200" dirty="0">
                        <a:solidFill>
                          <a:srgbClr val="002060"/>
                        </a:solidFill>
                        <a:latin typeface="Ank-Cast"/>
                        <a:ea typeface="+mn-ea"/>
                        <a:cs typeface="+mn-cs"/>
                      </a:endParaRPr>
                    </a:p>
                  </a:txBody>
                  <a:tcPr marL="6009" marR="6009" marT="570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just" fontAlgn="b"/>
                      <a:r>
                        <a:rPr lang="ne-NP" sz="1800" b="0" i="0" u="none" strike="noStrike" kern="1200" baseline="0" dirty="0" smtClean="0">
                          <a:solidFill>
                            <a:srgbClr val="002060"/>
                          </a:solidFill>
                          <a:latin typeface="Preeti"/>
                          <a:ea typeface="+mn-ea"/>
                          <a:cs typeface="Kalimati" pitchFamily="2"/>
                        </a:rPr>
                        <a:t>राष्ट्रिय पुनर्निर्माण प्राधिकरण</a:t>
                      </a:r>
                      <a:endParaRPr lang="en-GB" sz="1800" b="0" i="0" u="none" strike="noStrike" kern="1200" baseline="0" dirty="0">
                        <a:solidFill>
                          <a:srgbClr val="002060"/>
                        </a:solidFill>
                        <a:latin typeface="Preeti"/>
                        <a:ea typeface="+mn-ea"/>
                        <a:cs typeface="Kalimati" pitchFamily="2"/>
                      </a:endParaRPr>
                    </a:p>
                  </a:txBody>
                  <a:tcPr marL="6009" marR="6009" marT="57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r>
              <a:tr h="603890">
                <a:tc>
                  <a:txBody>
                    <a:bodyPr/>
                    <a:lstStyle/>
                    <a:p>
                      <a:pPr lvl="1" algn="l" fontAlgn="b"/>
                      <a:r>
                        <a:rPr lang="ne-NP" sz="2000" b="1" i="0" u="none" strike="noStrike" dirty="0" smtClean="0">
                          <a:solidFill>
                            <a:srgbClr val="C00000"/>
                          </a:solidFill>
                          <a:latin typeface="Preeti" pitchFamily="2" charset="0"/>
                          <a:cs typeface="Kalimati" pitchFamily="2"/>
                        </a:rPr>
                        <a:t>जम्मा</a:t>
                      </a:r>
                      <a:endParaRPr lang="en-GB" sz="2000" b="1" i="0" u="none" strike="noStrike" dirty="0">
                        <a:solidFill>
                          <a:srgbClr val="C00000"/>
                        </a:solidFill>
                        <a:latin typeface="Preeti" pitchFamily="2" charset="0"/>
                        <a:cs typeface="Kalimati" pitchFamily="2"/>
                      </a:endParaRPr>
                    </a:p>
                  </a:txBody>
                  <a:tcPr marL="6009" marR="6009" marT="570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GB" sz="2000" b="0" i="0" u="none" strike="noStrike" dirty="0">
                          <a:solidFill>
                            <a:srgbClr val="C00000"/>
                          </a:solidFill>
                          <a:latin typeface="Ank-Cast"/>
                        </a:rPr>
                        <a:t> </a:t>
                      </a:r>
                    </a:p>
                  </a:txBody>
                  <a:tcPr marL="6009" marR="6009" marT="57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r>
                        <a:rPr lang="en-GB" sz="2000" b="1" i="0" u="none" strike="noStrike" dirty="0" smtClean="0">
                          <a:solidFill>
                            <a:srgbClr val="C00000"/>
                          </a:solidFill>
                          <a:latin typeface="Ank-Cast"/>
                        </a:rPr>
                        <a:t>3</a:t>
                      </a:r>
                      <a:r>
                        <a:rPr lang="ne-NP" sz="2000" b="1" i="0" u="none" strike="noStrike" dirty="0" smtClean="0">
                          <a:solidFill>
                            <a:srgbClr val="C00000"/>
                          </a:solidFill>
                          <a:latin typeface="Ank-Cast"/>
                        </a:rPr>
                        <a:t>,</a:t>
                      </a:r>
                      <a:r>
                        <a:rPr lang="en-GB" sz="2000" b="1" i="0" u="none" strike="noStrike" dirty="0" smtClean="0">
                          <a:solidFill>
                            <a:srgbClr val="C00000"/>
                          </a:solidFill>
                          <a:latin typeface="Ank-Cast"/>
                        </a:rPr>
                        <a:t>34</a:t>
                      </a:r>
                      <a:r>
                        <a:rPr lang="ne-NP" sz="2000" b="1" i="0" u="none" strike="noStrike" dirty="0" smtClean="0">
                          <a:solidFill>
                            <a:srgbClr val="C00000"/>
                          </a:solidFill>
                          <a:latin typeface="Ank-Cast"/>
                        </a:rPr>
                        <a:t>,</a:t>
                      </a:r>
                      <a:r>
                        <a:rPr lang="en-GB" sz="2000" b="1" i="0" u="none" strike="noStrike" dirty="0" smtClean="0">
                          <a:solidFill>
                            <a:srgbClr val="C00000"/>
                          </a:solidFill>
                          <a:latin typeface="Ank-Cast"/>
                        </a:rPr>
                        <a:t>92</a:t>
                      </a:r>
                      <a:r>
                        <a:rPr lang="ne-NP" sz="2000" b="1" i="0" u="none" strike="noStrike" dirty="0" smtClean="0">
                          <a:solidFill>
                            <a:srgbClr val="C00000"/>
                          </a:solidFill>
                          <a:latin typeface="Ank-Cast"/>
                        </a:rPr>
                        <a:t>,</a:t>
                      </a:r>
                      <a:r>
                        <a:rPr lang="en-GB" sz="2000" b="1" i="0" u="none" strike="noStrike" dirty="0" smtClean="0">
                          <a:solidFill>
                            <a:srgbClr val="C00000"/>
                          </a:solidFill>
                          <a:latin typeface="Ank-Cast"/>
                        </a:rPr>
                        <a:t>00000</a:t>
                      </a:r>
                      <a:endParaRPr lang="en-GB" sz="2000" b="1" i="0" u="none" strike="noStrike" dirty="0">
                        <a:solidFill>
                          <a:srgbClr val="C00000"/>
                        </a:solidFill>
                        <a:latin typeface="Ank-Cast"/>
                      </a:endParaRPr>
                    </a:p>
                  </a:txBody>
                  <a:tcPr marL="6009" marR="6009" marT="570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r>
                        <a:rPr lang="en-GB" sz="2000" b="1" i="0" u="none" strike="noStrike" dirty="0" smtClean="0">
                          <a:solidFill>
                            <a:srgbClr val="C00000"/>
                          </a:solidFill>
                          <a:latin typeface="Ank-Cast"/>
                        </a:rPr>
                        <a:t>17</a:t>
                      </a:r>
                      <a:r>
                        <a:rPr lang="ne-NP" sz="2000" b="1" i="0" u="none" strike="noStrike" dirty="0" smtClean="0">
                          <a:solidFill>
                            <a:srgbClr val="C00000"/>
                          </a:solidFill>
                          <a:latin typeface="Ank-Cast"/>
                        </a:rPr>
                        <a:t>,</a:t>
                      </a:r>
                      <a:r>
                        <a:rPr lang="en-GB" sz="2000" b="1" i="0" u="none" strike="noStrike" dirty="0" smtClean="0">
                          <a:solidFill>
                            <a:srgbClr val="C00000"/>
                          </a:solidFill>
                          <a:latin typeface="Ank-Cast"/>
                        </a:rPr>
                        <a:t>35,21,35000</a:t>
                      </a:r>
                      <a:endParaRPr lang="en-GB" sz="2000" b="1" i="0" u="none" strike="noStrike" dirty="0">
                        <a:solidFill>
                          <a:srgbClr val="C00000"/>
                        </a:solidFill>
                        <a:latin typeface="Ank-Cast"/>
                      </a:endParaRPr>
                    </a:p>
                  </a:txBody>
                  <a:tcPr marL="6009" marR="6009" marT="570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r>
                        <a:rPr lang="en-GB" sz="2000" b="1" i="0" u="none" strike="noStrike" dirty="0" smtClean="0">
                          <a:solidFill>
                            <a:srgbClr val="C00000"/>
                          </a:solidFill>
                          <a:latin typeface="Ank-Cast"/>
                        </a:rPr>
                        <a:t>20,70,13,35,000</a:t>
                      </a:r>
                      <a:endParaRPr lang="en-GB" sz="2000" b="1" i="0" u="none" strike="noStrike" dirty="0">
                        <a:solidFill>
                          <a:srgbClr val="C00000"/>
                        </a:solidFill>
                        <a:latin typeface="Ank-Cast"/>
                      </a:endParaRPr>
                    </a:p>
                  </a:txBody>
                  <a:tcPr marL="6009" marR="6009" marT="570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just" fontAlgn="b"/>
                      <a:r>
                        <a:rPr lang="ne-NP" sz="1800" b="1" i="0" u="none" strike="noStrike" baseline="0" dirty="0" smtClean="0">
                          <a:solidFill>
                            <a:srgbClr val="C00000"/>
                          </a:solidFill>
                          <a:latin typeface="Preeti" pitchFamily="2" charset="0"/>
                          <a:cs typeface="Kalimati" pitchFamily="2"/>
                        </a:rPr>
                        <a:t>बीस अर्ब सत्तरी करोड तेह्र लाख पैंतीस हजार </a:t>
                      </a:r>
                      <a:endParaRPr lang="en-GB" sz="1800" b="1" i="0" u="none" strike="noStrike" dirty="0">
                        <a:solidFill>
                          <a:srgbClr val="C00000"/>
                        </a:solidFill>
                        <a:latin typeface="Preeti" pitchFamily="2" charset="0"/>
                        <a:cs typeface="Kalimati" pitchFamily="2"/>
                      </a:endParaRPr>
                    </a:p>
                  </a:txBody>
                  <a:tcPr marL="6009" marR="6009" marT="57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r>
            </a:tbl>
          </a:graphicData>
        </a:graphic>
      </p:graphicFrame>
      <p:pic>
        <p:nvPicPr>
          <p:cNvPr id="9283" name="Picture 10" descr="Image result for national logo of nepal"/>
          <p:cNvPicPr>
            <a:picLocks noChangeAspect="1" noChangeArrowheads="1"/>
          </p:cNvPicPr>
          <p:nvPr/>
        </p:nvPicPr>
        <p:blipFill>
          <a:blip r:embed="rId3"/>
          <a:srcRect/>
          <a:stretch>
            <a:fillRect/>
          </a:stretch>
        </p:blipFill>
        <p:spPr bwMode="auto">
          <a:xfrm>
            <a:off x="0" y="0"/>
            <a:ext cx="1171575" cy="941388"/>
          </a:xfrm>
          <a:prstGeom prst="rect">
            <a:avLst/>
          </a:prstGeom>
          <a:noFill/>
          <a:ln w="9525">
            <a:noFill/>
            <a:miter lim="800000"/>
            <a:headEnd/>
            <a:tailEnd/>
          </a:ln>
        </p:spPr>
      </p:pic>
      <p:cxnSp>
        <p:nvCxnSpPr>
          <p:cNvPr id="22" name="Straight Connector 21"/>
          <p:cNvCxnSpPr/>
          <p:nvPr/>
        </p:nvCxnSpPr>
        <p:spPr>
          <a:xfrm flipH="1">
            <a:off x="9558338" y="1285875"/>
            <a:ext cx="14287" cy="757238"/>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wheel spokes="2"/>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31050" y="329406"/>
            <a:ext cx="9053848" cy="1325563"/>
          </a:xfrm>
          <a:scene3d>
            <a:camera prst="orthographicFront"/>
            <a:lightRig rig="threePt" dir="t"/>
          </a:scene3d>
          <a:sp3d>
            <a:bevelT prst="relaxedInset"/>
          </a:sp3d>
        </p:spPr>
        <p:txBody>
          <a:bodyPr rtlCol="0">
            <a:normAutofit fontScale="90000"/>
          </a:bodyPr>
          <a:lstStyle/>
          <a:p>
            <a:pPr algn="ctr" eaLnBrk="1" fontAlgn="auto" hangingPunct="1">
              <a:spcAft>
                <a:spcPts val="0"/>
              </a:spcAft>
              <a:defRPr/>
            </a:pPr>
            <a:r>
              <a:rPr lang="ne-NP"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t>
            </a:r>
            <a:r>
              <a:rPr lang="ne-NP" sz="6700" b="1" cap="all" dirty="0" smtClean="0">
                <a:ln w="9000" cmpd="sng">
                  <a:solidFill>
                    <a:schemeClr val="accent4">
                      <a:shade val="50000"/>
                      <a:satMod val="120000"/>
                    </a:schemeClr>
                  </a:solidFill>
                  <a:prstDash val="solid"/>
                </a:ln>
                <a:solidFill>
                  <a:srgbClr val="C00000"/>
                </a:solidFill>
                <a:effectLst>
                  <a:reflection blurRad="12700" stA="28000" endPos="45000" dist="1000" dir="5400000" sy="-100000" algn="bl" rotWithShape="0"/>
                </a:effectLst>
              </a:rPr>
              <a:t>प्रगति विवरण</a:t>
            </a:r>
            <a:r>
              <a:rPr lang="en-US" b="1" cap="all" dirty="0" smtClean="0">
                <a:ln w="9000" cmpd="sng">
                  <a:solidFill>
                    <a:schemeClr val="accent4">
                      <a:shade val="50000"/>
                      <a:satMod val="120000"/>
                    </a:schemeClr>
                  </a:solidFill>
                  <a:prstDash val="solid"/>
                </a:ln>
                <a:solidFill>
                  <a:srgbClr val="C00000"/>
                </a:solidFill>
                <a:effectLst>
                  <a:reflection blurRad="12700" stA="28000" endPos="45000" dist="1000" dir="5400000" sy="-100000" algn="bl" rotWithShape="0"/>
                </a:effectLst>
              </a:rPr>
              <a:t/>
            </a:r>
            <a:br>
              <a:rPr lang="en-US" b="1" cap="all" dirty="0" smtClean="0">
                <a:ln w="9000" cmpd="sng">
                  <a:solidFill>
                    <a:schemeClr val="accent4">
                      <a:shade val="50000"/>
                      <a:satMod val="120000"/>
                    </a:schemeClr>
                  </a:solidFill>
                  <a:prstDash val="solid"/>
                </a:ln>
                <a:solidFill>
                  <a:srgbClr val="C00000"/>
                </a:solidFill>
                <a:effectLst>
                  <a:reflection blurRad="12700" stA="28000" endPos="45000" dist="1000" dir="5400000" sy="-100000" algn="bl" rotWithShape="0"/>
                </a:effectLst>
              </a:rPr>
            </a:br>
            <a:endParaRPr lang="en-US" dirty="0">
              <a:solidFill>
                <a:srgbClr val="C00000"/>
              </a:solidFill>
            </a:endParaRPr>
          </a:p>
        </p:txBody>
      </p:sp>
      <p:pic>
        <p:nvPicPr>
          <p:cNvPr id="11267" name="Content Placeholder 6"/>
          <p:cNvPicPr>
            <a:picLocks noGrp="1" noChangeAspect="1"/>
          </p:cNvPicPr>
          <p:nvPr>
            <p:ph idx="1"/>
          </p:nvPr>
        </p:nvPicPr>
        <p:blipFill>
          <a:blip r:embed="rId2"/>
          <a:srcRect/>
          <a:stretch>
            <a:fillRect/>
          </a:stretch>
        </p:blipFill>
        <p:spPr>
          <a:xfrm>
            <a:off x="2035175" y="1419225"/>
            <a:ext cx="6769100" cy="5438775"/>
          </a:xfrm>
        </p:spPr>
      </p:pic>
      <p:pic>
        <p:nvPicPr>
          <p:cNvPr id="11268" name="Picture 1" descr="C:\Users\NEATDT024\Desktop\images.jpg"/>
          <p:cNvPicPr>
            <a:picLocks noChangeAspect="1" noChangeArrowheads="1"/>
          </p:cNvPicPr>
          <p:nvPr/>
        </p:nvPicPr>
        <p:blipFill>
          <a:blip r:embed="rId3"/>
          <a:srcRect/>
          <a:stretch>
            <a:fillRect/>
          </a:stretch>
        </p:blipFill>
        <p:spPr bwMode="auto">
          <a:xfrm>
            <a:off x="166688" y="230188"/>
            <a:ext cx="1066800" cy="762000"/>
          </a:xfrm>
          <a:prstGeom prst="rect">
            <a:avLst/>
          </a:prstGeom>
          <a:noFill/>
          <a:ln w="9525">
            <a:noFill/>
            <a:miter lim="800000"/>
            <a:headEnd/>
            <a:tailEnd/>
          </a:ln>
        </p:spPr>
      </p:pic>
    </p:spTree>
  </p:cSld>
  <p:clrMapOvr>
    <a:masterClrMapping/>
  </p:clrMapOvr>
  <p:transition spd="slow">
    <p:cover dir="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323850" y="36513"/>
            <a:ext cx="11379200" cy="609600"/>
          </a:xfrm>
        </p:spPr>
        <p:txBody>
          <a:bodyPr rtlCol="0">
            <a:normAutofit fontScale="90000"/>
          </a:bodyPr>
          <a:lstStyle/>
          <a:p>
            <a:pPr eaLnBrk="1" fontAlgn="auto" hangingPunct="1">
              <a:spcAft>
                <a:spcPts val="0"/>
              </a:spcAft>
              <a:defRPr/>
            </a:pPr>
            <a:r>
              <a:rPr lang="ne-NP" dirty="0" smtClean="0"/>
              <a:t/>
            </a:r>
            <a:br>
              <a:rPr lang="ne-NP" dirty="0" smtClean="0"/>
            </a:br>
            <a:r>
              <a:rPr lang="en-GB" dirty="0" smtClean="0"/>
              <a:t/>
            </a:r>
            <a:br>
              <a:rPr lang="en-GB" dirty="0" smtClean="0"/>
            </a:br>
            <a:r>
              <a:rPr lang="en-GB" dirty="0" smtClean="0"/>
              <a:t/>
            </a:r>
            <a:br>
              <a:rPr lang="en-GB" dirty="0" smtClean="0"/>
            </a:br>
            <a:r>
              <a:rPr lang="en-GB" dirty="0" smtClean="0"/>
              <a:t/>
            </a:r>
            <a:br>
              <a:rPr lang="en-GB" dirty="0" smtClean="0"/>
            </a:br>
            <a:r>
              <a:rPr lang="ne-NP" sz="3100" b="1" dirty="0" smtClean="0">
                <a:solidFill>
                  <a:srgbClr val="0000FF"/>
                </a:solidFill>
                <a:cs typeface="Kalimati" pitchFamily="2"/>
              </a:rPr>
              <a:t/>
            </a:r>
            <a:br>
              <a:rPr lang="ne-NP" sz="3100" b="1" dirty="0" smtClean="0">
                <a:solidFill>
                  <a:srgbClr val="0000FF"/>
                </a:solidFill>
                <a:cs typeface="Kalimati" pitchFamily="2"/>
              </a:rPr>
            </a:br>
            <a:r>
              <a:rPr lang="ne-NP" sz="4000" b="1" dirty="0" smtClean="0">
                <a:solidFill>
                  <a:srgbClr val="0000FF"/>
                </a:solidFill>
                <a:cs typeface="Kalimati" pitchFamily="2"/>
              </a:rPr>
              <a:t> </a:t>
            </a:r>
            <a:r>
              <a:rPr lang="en-GB" sz="4000" b="1" dirty="0" smtClean="0">
                <a:solidFill>
                  <a:srgbClr val="0000FF"/>
                </a:solidFill>
                <a:cs typeface="Kalimati" pitchFamily="2"/>
              </a:rPr>
              <a:t/>
            </a:r>
            <a:br>
              <a:rPr lang="en-GB" sz="4000" b="1" dirty="0" smtClean="0">
                <a:solidFill>
                  <a:srgbClr val="0000FF"/>
                </a:solidFill>
                <a:cs typeface="Kalimati" pitchFamily="2"/>
              </a:rPr>
            </a:br>
            <a:endParaRPr lang="en-US" sz="3600" b="1" dirty="0">
              <a:solidFill>
                <a:srgbClr val="0000FF"/>
              </a:solidFill>
              <a:cs typeface="Kalimati" pitchFamily="2"/>
            </a:endParaRPr>
          </a:p>
        </p:txBody>
      </p:sp>
      <p:graphicFrame>
        <p:nvGraphicFramePr>
          <p:cNvPr id="7" name="Table 6"/>
          <p:cNvGraphicFramePr>
            <a:graphicFrameLocks noGrp="1"/>
          </p:cNvGraphicFramePr>
          <p:nvPr/>
        </p:nvGraphicFramePr>
        <p:xfrm>
          <a:off x="0" y="744538"/>
          <a:ext cx="12191999" cy="6245889"/>
        </p:xfrm>
        <a:graphic>
          <a:graphicData uri="http://schemas.openxmlformats.org/drawingml/2006/table">
            <a:tbl>
              <a:tblPr firstRow="1" bandRow="1">
                <a:tableStyleId>{5C22544A-7EE6-4342-B048-85BDC9FD1C3A}</a:tableStyleId>
              </a:tblPr>
              <a:tblGrid>
                <a:gridCol w="1455762"/>
                <a:gridCol w="3184478"/>
                <a:gridCol w="1819701"/>
                <a:gridCol w="1819701"/>
                <a:gridCol w="2353945"/>
                <a:gridCol w="1558412"/>
              </a:tblGrid>
              <a:tr h="611745">
                <a:tc>
                  <a:txBody>
                    <a:bodyPr/>
                    <a:lstStyle/>
                    <a:p>
                      <a:pPr algn="ctr"/>
                      <a:r>
                        <a:rPr lang="ne-NP" sz="1600" dirty="0" smtClean="0">
                          <a:cs typeface="Kalimati" pitchFamily="2"/>
                        </a:rPr>
                        <a:t>ब</a:t>
                      </a:r>
                      <a:r>
                        <a:rPr lang="en-US" sz="1600" dirty="0" smtClean="0">
                          <a:cs typeface="Kalimati" pitchFamily="2"/>
                        </a:rPr>
                        <a:t>.</a:t>
                      </a:r>
                      <a:r>
                        <a:rPr lang="ne-NP" sz="1600" dirty="0" smtClean="0">
                          <a:cs typeface="Kalimati" pitchFamily="2"/>
                        </a:rPr>
                        <a:t>नं</a:t>
                      </a:r>
                      <a:r>
                        <a:rPr lang="en-US" sz="1600" dirty="0" smtClean="0">
                          <a:cs typeface="Kalimati" pitchFamily="2"/>
                        </a:rPr>
                        <a:t>.</a:t>
                      </a:r>
                      <a:r>
                        <a:rPr lang="ne-NP" sz="1600" dirty="0" smtClean="0">
                          <a:cs typeface="Kalimati" pitchFamily="2"/>
                        </a:rPr>
                        <a:t>शी</a:t>
                      </a:r>
                      <a:r>
                        <a:rPr lang="en-US" sz="1600" dirty="0" smtClean="0">
                          <a:cs typeface="Kalimati" pitchFamily="2"/>
                        </a:rPr>
                        <a:t>.</a:t>
                      </a:r>
                      <a:r>
                        <a:rPr lang="ne-NP" sz="1600" dirty="0" smtClean="0">
                          <a:cs typeface="Kalimati" pitchFamily="2"/>
                        </a:rPr>
                        <a:t>उ</a:t>
                      </a:r>
                      <a:r>
                        <a:rPr lang="en-US" sz="1600" dirty="0" smtClean="0">
                          <a:cs typeface="Kalimati" pitchFamily="2"/>
                        </a:rPr>
                        <a:t>.</a:t>
                      </a:r>
                      <a:endParaRPr lang="en-US" sz="1600" dirty="0">
                        <a:cs typeface="Kalimati" pitchFamily="2"/>
                      </a:endParaRPr>
                    </a:p>
                  </a:txBody>
                  <a:tcPr marL="121920" marR="121920"/>
                </a:tc>
                <a:tc>
                  <a:txBody>
                    <a:bodyPr/>
                    <a:lstStyle/>
                    <a:p>
                      <a:pPr algn="ctr"/>
                      <a:r>
                        <a:rPr lang="ne-NP" sz="1600" dirty="0" smtClean="0">
                          <a:cs typeface="Kalimati" pitchFamily="2"/>
                        </a:rPr>
                        <a:t>कार्यालय</a:t>
                      </a:r>
                      <a:endParaRPr lang="en-US" sz="1600" dirty="0">
                        <a:cs typeface="Kalimati" pitchFamily="2"/>
                      </a:endParaRPr>
                    </a:p>
                  </a:txBody>
                  <a:tcPr marL="121920" marR="121920"/>
                </a:tc>
                <a:tc>
                  <a:txBody>
                    <a:bodyPr/>
                    <a:lstStyle/>
                    <a:p>
                      <a:pPr algn="ctr"/>
                      <a:r>
                        <a:rPr lang="ne-NP" sz="1600" dirty="0" smtClean="0">
                          <a:cs typeface="Kalimati" pitchFamily="2"/>
                        </a:rPr>
                        <a:t>वार्षिक विनियोजन</a:t>
                      </a:r>
                      <a:endParaRPr lang="en-US" sz="1600" dirty="0">
                        <a:cs typeface="Kalimati" pitchFamily="2"/>
                      </a:endParaRPr>
                    </a:p>
                  </a:txBody>
                  <a:tcPr marL="121920" marR="121920"/>
                </a:tc>
                <a:tc>
                  <a:txBody>
                    <a:bodyPr/>
                    <a:lstStyle/>
                    <a:p>
                      <a:pPr algn="ctr"/>
                      <a:r>
                        <a:rPr lang="ne-NP" sz="1600" dirty="0" smtClean="0">
                          <a:cs typeface="Kalimati" pitchFamily="2"/>
                        </a:rPr>
                        <a:t>चौमासिक</a:t>
                      </a:r>
                      <a:r>
                        <a:rPr lang="ne-NP" sz="1600" baseline="0" dirty="0" smtClean="0">
                          <a:cs typeface="Kalimati" pitchFamily="2"/>
                        </a:rPr>
                        <a:t> विनियोजन</a:t>
                      </a:r>
                      <a:endParaRPr lang="en-US" sz="1600" dirty="0">
                        <a:cs typeface="Kalimati" pitchFamily="2"/>
                      </a:endParaRPr>
                    </a:p>
                  </a:txBody>
                  <a:tcPr marL="121920" marR="121920"/>
                </a:tc>
                <a:tc>
                  <a:txBody>
                    <a:bodyPr/>
                    <a:lstStyle/>
                    <a:p>
                      <a:pPr algn="ctr"/>
                      <a:r>
                        <a:rPr lang="ne-NP" sz="1600" dirty="0" smtClean="0">
                          <a:cs typeface="Kalimati" pitchFamily="2"/>
                        </a:rPr>
                        <a:t>२०७५</a:t>
                      </a:r>
                      <a:r>
                        <a:rPr lang="ne-NP" sz="1600" baseline="0" dirty="0" smtClean="0">
                          <a:cs typeface="Kalimati" pitchFamily="2"/>
                        </a:rPr>
                        <a:t> कार्तिक मसान्तसम्मको यथार्थ खर्च</a:t>
                      </a:r>
                      <a:endParaRPr lang="en-US" sz="1600" dirty="0">
                        <a:cs typeface="Kalimati" pitchFamily="2"/>
                      </a:endParaRPr>
                    </a:p>
                  </a:txBody>
                  <a:tcPr marL="121920" marR="121920"/>
                </a:tc>
                <a:tc>
                  <a:txBody>
                    <a:bodyPr/>
                    <a:lstStyle/>
                    <a:p>
                      <a:pPr algn="l"/>
                      <a:r>
                        <a:rPr lang="ne-NP" sz="1600" b="1" kern="1200" dirty="0" smtClean="0">
                          <a:solidFill>
                            <a:schemeClr val="lt1"/>
                          </a:solidFill>
                          <a:latin typeface="+mn-lt"/>
                          <a:ea typeface="+mn-ea"/>
                          <a:cs typeface="Kalimati" pitchFamily="2"/>
                        </a:rPr>
                        <a:t>वित्तीय प्रगति </a:t>
                      </a:r>
                      <a:r>
                        <a:rPr lang="en-US" sz="1600" b="1" kern="1200" dirty="0" smtClean="0">
                          <a:solidFill>
                            <a:schemeClr val="lt1"/>
                          </a:solidFill>
                          <a:latin typeface="+mn-lt"/>
                          <a:ea typeface="+mn-ea"/>
                          <a:cs typeface="Kalimati" pitchFamily="2"/>
                        </a:rPr>
                        <a:t>%</a:t>
                      </a:r>
                      <a:endParaRPr lang="en-US" sz="1600" b="1" kern="1200" dirty="0">
                        <a:solidFill>
                          <a:schemeClr val="lt1"/>
                        </a:solidFill>
                        <a:latin typeface="+mn-lt"/>
                        <a:ea typeface="+mn-ea"/>
                        <a:cs typeface="Kalimati" pitchFamily="2"/>
                      </a:endParaRPr>
                    </a:p>
                  </a:txBody>
                  <a:tcPr marL="121920" marR="121920"/>
                </a:tc>
              </a:tr>
              <a:tr h="470160">
                <a:tc>
                  <a:txBody>
                    <a:bodyPr/>
                    <a:lstStyle/>
                    <a:p>
                      <a:r>
                        <a:rPr lang="ne-NP" sz="1600" dirty="0" smtClean="0">
                          <a:cs typeface="Kalimati" pitchFamily="2"/>
                        </a:rPr>
                        <a:t>३४५०११३</a:t>
                      </a:r>
                      <a:endParaRPr lang="en-US" sz="1600" dirty="0">
                        <a:cs typeface="Kalimati" pitchFamily="2"/>
                      </a:endParaRPr>
                    </a:p>
                  </a:txBody>
                  <a:tcPr marL="121920" marR="121920"/>
                </a:tc>
                <a:tc>
                  <a:txBody>
                    <a:bodyPr/>
                    <a:lstStyle/>
                    <a:p>
                      <a:r>
                        <a:rPr lang="ne-NP" sz="1600" dirty="0" smtClean="0">
                          <a:cs typeface="Kalimati" pitchFamily="2"/>
                        </a:rPr>
                        <a:t>रक्षा</a:t>
                      </a:r>
                      <a:r>
                        <a:rPr lang="ne-NP" sz="1600" baseline="0" dirty="0" smtClean="0">
                          <a:cs typeface="Kalimati" pitchFamily="2"/>
                        </a:rPr>
                        <a:t> मन्त्रालय</a:t>
                      </a:r>
                      <a:endParaRPr lang="en-US" sz="1600" dirty="0">
                        <a:cs typeface="Kalimati" pitchFamily="2"/>
                      </a:endParaRPr>
                    </a:p>
                  </a:txBody>
                  <a:tcPr marL="121920" marR="121920"/>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ne-NP" sz="1600" b="1" kern="1200" dirty="0" smtClean="0">
                          <a:solidFill>
                            <a:srgbClr val="0000FF"/>
                          </a:solidFill>
                          <a:latin typeface="+mn-lt"/>
                          <a:ea typeface="+mn-ea"/>
                          <a:cs typeface="Kalimati" pitchFamily="2"/>
                        </a:rPr>
                        <a:t>६</a:t>
                      </a:r>
                      <a:r>
                        <a:rPr lang="en-US" sz="1600" b="1" kern="1200" dirty="0" smtClean="0">
                          <a:solidFill>
                            <a:srgbClr val="0000FF"/>
                          </a:solidFill>
                          <a:latin typeface="+mn-lt"/>
                          <a:ea typeface="+mn-ea"/>
                          <a:cs typeface="Kalimati" pitchFamily="2"/>
                        </a:rPr>
                        <a:t>,</a:t>
                      </a:r>
                      <a:r>
                        <a:rPr lang="ne-NP" sz="1600" b="1" kern="1200" dirty="0" smtClean="0">
                          <a:solidFill>
                            <a:srgbClr val="0000FF"/>
                          </a:solidFill>
                          <a:latin typeface="+mn-lt"/>
                          <a:ea typeface="+mn-ea"/>
                          <a:cs typeface="Kalimati" pitchFamily="2"/>
                        </a:rPr>
                        <a:t>७८</a:t>
                      </a:r>
                      <a:r>
                        <a:rPr lang="en-US" sz="1600" b="1" kern="1200" dirty="0" smtClean="0">
                          <a:solidFill>
                            <a:srgbClr val="0000FF"/>
                          </a:solidFill>
                          <a:latin typeface="+mn-lt"/>
                          <a:ea typeface="+mn-ea"/>
                          <a:cs typeface="Kalimati" pitchFamily="2"/>
                        </a:rPr>
                        <a:t>,</a:t>
                      </a:r>
                      <a:r>
                        <a:rPr lang="ne-NP" sz="1600" b="1" kern="1200" dirty="0" smtClean="0">
                          <a:solidFill>
                            <a:srgbClr val="0000FF"/>
                          </a:solidFill>
                          <a:latin typeface="+mn-lt"/>
                          <a:ea typeface="+mn-ea"/>
                          <a:cs typeface="Kalimati" pitchFamily="2"/>
                        </a:rPr>
                        <a:t>००</a:t>
                      </a:r>
                      <a:endParaRPr lang="en-GB" sz="1600" b="1" kern="1200" dirty="0" smtClean="0">
                        <a:solidFill>
                          <a:srgbClr val="0000FF"/>
                        </a:solidFill>
                        <a:latin typeface="+mn-lt"/>
                        <a:ea typeface="+mn-ea"/>
                        <a:cs typeface="Kalimati" pitchFamily="2"/>
                      </a:endParaRPr>
                    </a:p>
                    <a:p>
                      <a:pPr algn="r"/>
                      <a:endParaRPr lang="en-US" sz="1600" dirty="0">
                        <a:cs typeface="+mj-cs"/>
                      </a:endParaRPr>
                    </a:p>
                  </a:txBody>
                  <a:tcPr marL="121920" marR="121920"/>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ne-NP" sz="1600" b="1" kern="1200" dirty="0" smtClean="0">
                          <a:solidFill>
                            <a:srgbClr val="0000FF"/>
                          </a:solidFill>
                          <a:latin typeface="+mn-lt"/>
                          <a:ea typeface="+mn-ea"/>
                          <a:cs typeface="Kalimati" pitchFamily="2"/>
                        </a:rPr>
                        <a:t>२२११८</a:t>
                      </a:r>
                      <a:endParaRPr lang="en-US" sz="1600" b="1" kern="1200" dirty="0" smtClean="0">
                        <a:solidFill>
                          <a:srgbClr val="0000FF"/>
                        </a:solidFill>
                        <a:latin typeface="+mn-lt"/>
                        <a:ea typeface="+mn-ea"/>
                        <a:cs typeface="Kalimati" pitchFamily="2"/>
                      </a:endParaRPr>
                    </a:p>
                  </a:txBody>
                  <a:tcPr marL="121920" marR="121920"/>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ne-NP" sz="1600" b="1" kern="1200" dirty="0" smtClean="0">
                          <a:solidFill>
                            <a:srgbClr val="0000FF"/>
                          </a:solidFill>
                          <a:latin typeface="+mn-lt"/>
                          <a:ea typeface="+mn-ea"/>
                          <a:cs typeface="Kalimati" pitchFamily="2"/>
                        </a:rPr>
                        <a:t>१६३३०</a:t>
                      </a:r>
                      <a:endParaRPr lang="en-US" sz="1600" b="1" kern="1200" dirty="0" smtClean="0">
                        <a:solidFill>
                          <a:srgbClr val="0000FF"/>
                        </a:solidFill>
                        <a:latin typeface="+mn-lt"/>
                        <a:ea typeface="+mn-ea"/>
                        <a:cs typeface="Kalimati" pitchFamily="2"/>
                      </a:endParaRPr>
                    </a:p>
                  </a:txBody>
                  <a:tcPr marL="121920" marR="121920"/>
                </a:tc>
                <a:tc>
                  <a:txBody>
                    <a:bodyPr/>
                    <a:lstStyle/>
                    <a:p>
                      <a:pPr algn="r"/>
                      <a:r>
                        <a:rPr lang="ne-NP" sz="1600" b="1" kern="1200" dirty="0" smtClean="0">
                          <a:solidFill>
                            <a:srgbClr val="0000FF"/>
                          </a:solidFill>
                          <a:latin typeface="+mn-lt"/>
                          <a:ea typeface="+mn-ea"/>
                          <a:cs typeface="Kalimati" pitchFamily="2"/>
                        </a:rPr>
                        <a:t>७३</a:t>
                      </a:r>
                      <a:r>
                        <a:rPr lang="en-GB" sz="1600" b="1" kern="1200" dirty="0" smtClean="0">
                          <a:solidFill>
                            <a:srgbClr val="0000FF"/>
                          </a:solidFill>
                          <a:latin typeface="+mn-lt"/>
                          <a:ea typeface="+mn-ea"/>
                          <a:cs typeface="Kalimati" pitchFamily="2"/>
                        </a:rPr>
                        <a:t>.</a:t>
                      </a:r>
                      <a:r>
                        <a:rPr lang="ne-NP" sz="1600" b="1" kern="1200" dirty="0" smtClean="0">
                          <a:solidFill>
                            <a:srgbClr val="0000FF"/>
                          </a:solidFill>
                          <a:latin typeface="+mn-lt"/>
                          <a:ea typeface="+mn-ea"/>
                          <a:cs typeface="Kalimati" pitchFamily="2"/>
                        </a:rPr>
                        <a:t>८३ </a:t>
                      </a:r>
                      <a:r>
                        <a:rPr lang="en-GB" sz="1600" dirty="0" smtClean="0">
                          <a:solidFill>
                            <a:srgbClr val="0000FF"/>
                          </a:solidFill>
                          <a:cs typeface="Kalimati" pitchFamily="2"/>
                        </a:rPr>
                        <a:t>%</a:t>
                      </a:r>
                      <a:endParaRPr lang="en-US" sz="1600" dirty="0">
                        <a:solidFill>
                          <a:srgbClr val="0000FF"/>
                        </a:solidFill>
                        <a:cs typeface="Kalimati" pitchFamily="2"/>
                      </a:endParaRPr>
                    </a:p>
                  </a:txBody>
                  <a:tcPr marL="121920" marR="121920"/>
                </a:tc>
              </a:tr>
              <a:tr h="40723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e-NP" sz="1600" dirty="0" smtClean="0">
                          <a:cs typeface="Kalimati" pitchFamily="2"/>
                        </a:rPr>
                        <a:t>३४५०१२३</a:t>
                      </a:r>
                      <a:endParaRPr lang="en-US" sz="1600" dirty="0" smtClean="0">
                        <a:cs typeface="Kalimati" pitchFamily="2"/>
                      </a:endParaRPr>
                    </a:p>
                    <a:p>
                      <a:endParaRPr lang="en-US" sz="1600" dirty="0">
                        <a:cs typeface="Kalimati" pitchFamily="2"/>
                      </a:endParaRPr>
                    </a:p>
                  </a:txBody>
                  <a:tcPr marL="121920" marR="121920"/>
                </a:tc>
                <a:tc>
                  <a:txBody>
                    <a:bodyPr/>
                    <a:lstStyle/>
                    <a:p>
                      <a:r>
                        <a:rPr lang="ne-NP" sz="1600" dirty="0" smtClean="0">
                          <a:cs typeface="Kalimati" pitchFamily="2"/>
                        </a:rPr>
                        <a:t>राष्ट्रिय</a:t>
                      </a:r>
                      <a:r>
                        <a:rPr lang="ne-NP" sz="1600" baseline="0" dirty="0" smtClean="0">
                          <a:cs typeface="Kalimati" pitchFamily="2"/>
                        </a:rPr>
                        <a:t> सुरक्षा परिषद् सचिवालय</a:t>
                      </a:r>
                      <a:endParaRPr lang="en-US" sz="1600" dirty="0">
                        <a:cs typeface="Kalimati" pitchFamily="2"/>
                      </a:endParaRPr>
                    </a:p>
                  </a:txBody>
                  <a:tcPr marL="121920" marR="121920"/>
                </a:tc>
                <a:tc>
                  <a:txBody>
                    <a:bodyPr/>
                    <a:lstStyle/>
                    <a:p>
                      <a:pPr algn="r"/>
                      <a:r>
                        <a:rPr lang="ne-NP" sz="1600" b="1" kern="1200" dirty="0" smtClean="0">
                          <a:solidFill>
                            <a:srgbClr val="0000FF"/>
                          </a:solidFill>
                          <a:latin typeface="+mn-lt"/>
                          <a:ea typeface="+mn-ea"/>
                          <a:cs typeface="Kalimati" pitchFamily="2"/>
                        </a:rPr>
                        <a:t>४०७००</a:t>
                      </a:r>
                      <a:endParaRPr lang="en-US" sz="1600" b="1" kern="1200" dirty="0">
                        <a:solidFill>
                          <a:srgbClr val="0000FF"/>
                        </a:solidFill>
                        <a:latin typeface="+mn-lt"/>
                        <a:ea typeface="+mn-ea"/>
                        <a:cs typeface="Kalimati" pitchFamily="2"/>
                      </a:endParaRPr>
                    </a:p>
                  </a:txBody>
                  <a:tcPr marL="121920" marR="121920"/>
                </a:tc>
                <a:tc>
                  <a:txBody>
                    <a:bodyPr/>
                    <a:lstStyle/>
                    <a:p>
                      <a:pPr algn="r"/>
                      <a:r>
                        <a:rPr lang="ne-NP" sz="1600" b="1" kern="1200" dirty="0" smtClean="0">
                          <a:solidFill>
                            <a:srgbClr val="0000FF"/>
                          </a:solidFill>
                          <a:latin typeface="+mn-lt"/>
                          <a:ea typeface="+mn-ea"/>
                          <a:cs typeface="Kalimati" pitchFamily="2"/>
                        </a:rPr>
                        <a:t>१३५६६</a:t>
                      </a:r>
                      <a:endParaRPr lang="en-US" sz="1600" b="1" kern="1200" dirty="0">
                        <a:solidFill>
                          <a:srgbClr val="0000FF"/>
                        </a:solidFill>
                        <a:latin typeface="+mn-lt"/>
                        <a:ea typeface="+mn-ea"/>
                        <a:cs typeface="Kalimati" pitchFamily="2"/>
                      </a:endParaRPr>
                    </a:p>
                  </a:txBody>
                  <a:tcPr marL="121920" marR="121920"/>
                </a:tc>
                <a:tc>
                  <a:txBody>
                    <a:bodyPr/>
                    <a:lstStyle/>
                    <a:p>
                      <a:pPr algn="r"/>
                      <a:r>
                        <a:rPr lang="ne-NP" sz="1600" b="1" kern="1200" dirty="0" smtClean="0">
                          <a:solidFill>
                            <a:srgbClr val="0000FF"/>
                          </a:solidFill>
                          <a:latin typeface="+mn-lt"/>
                          <a:ea typeface="+mn-ea"/>
                          <a:cs typeface="Kalimati" pitchFamily="2"/>
                        </a:rPr>
                        <a:t>१२७०१</a:t>
                      </a:r>
                      <a:endParaRPr lang="en-US" sz="1600" b="1" kern="1200" dirty="0">
                        <a:solidFill>
                          <a:srgbClr val="0000FF"/>
                        </a:solidFill>
                        <a:latin typeface="+mn-lt"/>
                        <a:ea typeface="+mn-ea"/>
                        <a:cs typeface="Kalimati" pitchFamily="2"/>
                      </a:endParaRPr>
                    </a:p>
                  </a:txBody>
                  <a:tcPr marL="121920" marR="121920"/>
                </a:tc>
                <a:tc>
                  <a:txBody>
                    <a:bodyPr/>
                    <a:lstStyle/>
                    <a:p>
                      <a:pPr algn="r"/>
                      <a:r>
                        <a:rPr lang="ne-NP" sz="1600" b="1" kern="1200" dirty="0" smtClean="0">
                          <a:solidFill>
                            <a:srgbClr val="0000FF"/>
                          </a:solidFill>
                          <a:latin typeface="+mn-lt"/>
                          <a:ea typeface="+mn-ea"/>
                          <a:cs typeface="Kalimati" pitchFamily="2"/>
                        </a:rPr>
                        <a:t>३१</a:t>
                      </a:r>
                      <a:r>
                        <a:rPr lang="en-US" sz="1600" b="1" kern="1200" dirty="0" smtClean="0">
                          <a:solidFill>
                            <a:srgbClr val="0000FF"/>
                          </a:solidFill>
                          <a:latin typeface="+mn-lt"/>
                          <a:ea typeface="+mn-ea"/>
                          <a:cs typeface="Kalimati" pitchFamily="2"/>
                        </a:rPr>
                        <a:t>.</a:t>
                      </a:r>
                      <a:r>
                        <a:rPr lang="ne-NP" sz="1600" b="1" kern="1200" dirty="0" smtClean="0">
                          <a:solidFill>
                            <a:srgbClr val="0000FF"/>
                          </a:solidFill>
                          <a:latin typeface="+mn-lt"/>
                          <a:ea typeface="+mn-ea"/>
                          <a:cs typeface="Kalimati" pitchFamily="2"/>
                        </a:rPr>
                        <a:t>२०</a:t>
                      </a:r>
                      <a:r>
                        <a:rPr lang="en-US" sz="1600" dirty="0" smtClean="0">
                          <a:solidFill>
                            <a:srgbClr val="0000FF"/>
                          </a:solidFill>
                        </a:rPr>
                        <a:t>%</a:t>
                      </a:r>
                      <a:endParaRPr lang="en-US" sz="1600" dirty="0">
                        <a:solidFill>
                          <a:srgbClr val="0000FF"/>
                        </a:solidFill>
                      </a:endParaRPr>
                    </a:p>
                  </a:txBody>
                  <a:tcPr marL="121920" marR="121920"/>
                </a:tc>
              </a:tr>
              <a:tr h="50815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e-NP" sz="1600" dirty="0" smtClean="0">
                          <a:cs typeface="Kalimati" pitchFamily="2"/>
                        </a:rPr>
                        <a:t>३४५०१३३</a:t>
                      </a:r>
                      <a:endParaRPr lang="en-US" sz="1600" dirty="0" smtClean="0">
                        <a:cs typeface="Kalimati" pitchFamily="2"/>
                      </a:endParaRPr>
                    </a:p>
                    <a:p>
                      <a:endParaRPr lang="en-US" sz="1600" dirty="0">
                        <a:cs typeface="Kalimati" pitchFamily="2"/>
                      </a:endParaRPr>
                    </a:p>
                  </a:txBody>
                  <a:tcPr marL="121920" marR="121920"/>
                </a:tc>
                <a:tc>
                  <a:txBody>
                    <a:bodyPr/>
                    <a:lstStyle/>
                    <a:p>
                      <a:r>
                        <a:rPr lang="ne-NP" sz="1600" dirty="0" smtClean="0">
                          <a:cs typeface="Kalimati" pitchFamily="2"/>
                        </a:rPr>
                        <a:t>जंगी अड्डा</a:t>
                      </a:r>
                      <a:endParaRPr lang="en-US" sz="1600" dirty="0">
                        <a:cs typeface="Kalimati" pitchFamily="2"/>
                      </a:endParaRPr>
                    </a:p>
                  </a:txBody>
                  <a:tcPr marL="121920" marR="121920"/>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ne-NP" sz="1600" b="1" dirty="0" smtClean="0">
                          <a:solidFill>
                            <a:srgbClr val="0000FF"/>
                          </a:solidFill>
                          <a:cs typeface="Kalimati" pitchFamily="2"/>
                        </a:rPr>
                        <a:t>३६६०९३००</a:t>
                      </a:r>
                      <a:endParaRPr lang="en-US" sz="1600" b="1" dirty="0" smtClean="0">
                        <a:solidFill>
                          <a:srgbClr val="0000FF"/>
                        </a:solidFill>
                        <a:cs typeface="Kalimati" pitchFamily="2"/>
                      </a:endParaRPr>
                    </a:p>
                    <a:p>
                      <a:pPr algn="r"/>
                      <a:endParaRPr lang="en-US" sz="1600" b="1" dirty="0">
                        <a:solidFill>
                          <a:srgbClr val="0000FF"/>
                        </a:solidFill>
                        <a:cs typeface="Kalimati" pitchFamily="2"/>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ne-NP" sz="1600" b="1" dirty="0" smtClean="0">
                          <a:solidFill>
                            <a:srgbClr val="0000FF"/>
                          </a:solidFill>
                          <a:cs typeface="Kalimati" pitchFamily="2"/>
                        </a:rPr>
                        <a:t>१२२०३१००</a:t>
                      </a:r>
                      <a:endParaRPr lang="en-US" sz="1600" b="1" dirty="0" smtClean="0">
                        <a:solidFill>
                          <a:srgbClr val="0000FF"/>
                        </a:solidFill>
                        <a:cs typeface="Kalimati" pitchFamily="2"/>
                      </a:endParaRPr>
                    </a:p>
                    <a:p>
                      <a:pPr algn="r"/>
                      <a:endParaRPr lang="en-US" sz="1600" b="1" dirty="0">
                        <a:solidFill>
                          <a:srgbClr val="0000FF"/>
                        </a:solidFill>
                        <a:cs typeface="Kalimati" pitchFamily="2"/>
                      </a:endParaRPr>
                    </a:p>
                  </a:txBody>
                  <a:tcPr/>
                </a:tc>
                <a:tc>
                  <a:txBody>
                    <a:bodyPr/>
                    <a:lstStyle/>
                    <a:p>
                      <a:pPr algn="r"/>
                      <a:r>
                        <a:rPr lang="ne-NP" sz="1600" b="1" dirty="0" smtClean="0">
                          <a:solidFill>
                            <a:srgbClr val="0000FF"/>
                          </a:solidFill>
                          <a:cs typeface="Kalimati" pitchFamily="2"/>
                        </a:rPr>
                        <a:t>१२७०६५५१</a:t>
                      </a:r>
                      <a:endParaRPr lang="en-US" sz="1600" b="1" dirty="0">
                        <a:solidFill>
                          <a:srgbClr val="0000FF"/>
                        </a:solidFill>
                        <a:cs typeface="Kalimati" pitchFamily="2"/>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ne-NP" sz="1600" b="1" dirty="0" smtClean="0">
                          <a:solidFill>
                            <a:srgbClr val="0000FF"/>
                          </a:solidFill>
                          <a:cs typeface="Kalimati" pitchFamily="2"/>
                        </a:rPr>
                        <a:t>१०४</a:t>
                      </a:r>
                      <a:r>
                        <a:rPr lang="en-GB" sz="1600" b="1" dirty="0" smtClean="0">
                          <a:solidFill>
                            <a:srgbClr val="0000FF"/>
                          </a:solidFill>
                          <a:cs typeface="Kalimati" pitchFamily="2"/>
                        </a:rPr>
                        <a:t>.</a:t>
                      </a:r>
                      <a:r>
                        <a:rPr lang="ne-NP" sz="1600" b="1" dirty="0" smtClean="0">
                          <a:solidFill>
                            <a:srgbClr val="0000FF"/>
                          </a:solidFill>
                          <a:cs typeface="Kalimati" pitchFamily="2"/>
                        </a:rPr>
                        <a:t>१</a:t>
                      </a:r>
                      <a:r>
                        <a:rPr lang="ne-NP" sz="1600" b="1" baseline="0" dirty="0" smtClean="0">
                          <a:solidFill>
                            <a:srgbClr val="0000FF"/>
                          </a:solidFill>
                          <a:cs typeface="Kalimati" pitchFamily="2"/>
                        </a:rPr>
                        <a:t> </a:t>
                      </a:r>
                      <a:r>
                        <a:rPr lang="en-GB" sz="1600" b="1" dirty="0" smtClean="0">
                          <a:solidFill>
                            <a:srgbClr val="0000FF"/>
                          </a:solidFill>
                          <a:cs typeface="Kalimati" pitchFamily="2"/>
                        </a:rPr>
                        <a:t>%</a:t>
                      </a:r>
                      <a:endParaRPr lang="en-US" sz="1600" b="1" dirty="0" smtClean="0">
                        <a:solidFill>
                          <a:srgbClr val="0000FF"/>
                        </a:solidFill>
                        <a:cs typeface="Kalimati" pitchFamily="2"/>
                      </a:endParaRPr>
                    </a:p>
                    <a:p>
                      <a:pPr algn="r"/>
                      <a:endParaRPr lang="en-US" sz="1600" b="1" dirty="0">
                        <a:solidFill>
                          <a:srgbClr val="0000FF"/>
                        </a:solidFill>
                        <a:cs typeface="Kalimati" pitchFamily="2"/>
                      </a:endParaRPr>
                    </a:p>
                  </a:txBody>
                  <a:tcPr marL="121920" marR="121920"/>
                </a:tc>
              </a:tr>
              <a:tr h="50815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e-NP" sz="1600" dirty="0" smtClean="0">
                          <a:cs typeface="Kalimati" pitchFamily="2"/>
                        </a:rPr>
                        <a:t>३४५०१४३</a:t>
                      </a:r>
                      <a:endParaRPr lang="en-US" sz="1600" dirty="0" smtClean="0">
                        <a:cs typeface="Kalimati" pitchFamily="2"/>
                      </a:endParaRPr>
                    </a:p>
                    <a:p>
                      <a:endParaRPr lang="en-US" sz="1600" dirty="0">
                        <a:cs typeface="Kalimati" pitchFamily="2"/>
                      </a:endParaRPr>
                    </a:p>
                  </a:txBody>
                  <a:tcPr marL="121920" marR="121920"/>
                </a:tc>
                <a:tc>
                  <a:txBody>
                    <a:bodyPr/>
                    <a:lstStyle/>
                    <a:p>
                      <a:r>
                        <a:rPr lang="ne-NP" sz="1600" dirty="0" smtClean="0">
                          <a:cs typeface="Kalimati" pitchFamily="2"/>
                        </a:rPr>
                        <a:t>सैनिक हवाई महानिर्देशनालय</a:t>
                      </a:r>
                      <a:endParaRPr lang="en-US" sz="1600" dirty="0">
                        <a:cs typeface="Kalimati" pitchFamily="2"/>
                      </a:endParaRPr>
                    </a:p>
                  </a:txBody>
                  <a:tcPr marL="121920" marR="121920"/>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ne-NP" sz="1600" b="1" dirty="0" smtClean="0">
                          <a:solidFill>
                            <a:srgbClr val="0000FF"/>
                          </a:solidFill>
                          <a:cs typeface="Kalimati" pitchFamily="2"/>
                        </a:rPr>
                        <a:t>५१०६००</a:t>
                      </a:r>
                      <a:endParaRPr lang="en-US" sz="1600" b="1" dirty="0" smtClean="0">
                        <a:solidFill>
                          <a:srgbClr val="0000FF"/>
                        </a:solidFill>
                        <a:cs typeface="Kalimati" pitchFamily="2"/>
                      </a:endParaRPr>
                    </a:p>
                    <a:p>
                      <a:pPr algn="r"/>
                      <a:endParaRPr lang="en-US" sz="1600" b="1" dirty="0">
                        <a:solidFill>
                          <a:srgbClr val="0000FF"/>
                        </a:solidFill>
                        <a:cs typeface="Kalimati" pitchFamily="2"/>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ne-NP" sz="1600" b="1" dirty="0" smtClean="0">
                          <a:solidFill>
                            <a:srgbClr val="0000FF"/>
                          </a:solidFill>
                          <a:cs typeface="Kalimati" pitchFamily="2"/>
                        </a:rPr>
                        <a:t>१७०२००</a:t>
                      </a:r>
                      <a:endParaRPr lang="en-US" sz="1600" b="1" dirty="0" smtClean="0">
                        <a:solidFill>
                          <a:srgbClr val="0000FF"/>
                        </a:solidFill>
                        <a:cs typeface="Kalimati" pitchFamily="2"/>
                      </a:endParaRPr>
                    </a:p>
                    <a:p>
                      <a:pPr algn="r"/>
                      <a:endParaRPr lang="en-US" sz="1600" b="1" dirty="0">
                        <a:solidFill>
                          <a:srgbClr val="0000FF"/>
                        </a:solidFill>
                        <a:cs typeface="Kalimati" pitchFamily="2"/>
                      </a:endParaRPr>
                    </a:p>
                  </a:txBody>
                  <a:tcPr/>
                </a:tc>
                <a:tc>
                  <a:txBody>
                    <a:bodyPr/>
                    <a:lstStyle/>
                    <a:p>
                      <a:pPr algn="r"/>
                      <a:r>
                        <a:rPr lang="ne-NP" sz="1600" b="1" dirty="0" smtClean="0">
                          <a:solidFill>
                            <a:srgbClr val="0000FF"/>
                          </a:solidFill>
                          <a:cs typeface="Kalimati" pitchFamily="2"/>
                        </a:rPr>
                        <a:t>१८२३०५</a:t>
                      </a:r>
                      <a:endParaRPr lang="en-US" sz="1600" b="1" dirty="0">
                        <a:solidFill>
                          <a:srgbClr val="0000FF"/>
                        </a:solidFill>
                        <a:cs typeface="Kalimati" pitchFamily="2"/>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ne-NP" sz="1600" b="1" dirty="0" smtClean="0">
                          <a:solidFill>
                            <a:srgbClr val="0000FF"/>
                          </a:solidFill>
                          <a:cs typeface="Kalimati" pitchFamily="2"/>
                        </a:rPr>
                        <a:t>१०७</a:t>
                      </a:r>
                      <a:r>
                        <a:rPr lang="en-GB" sz="1600" b="1" dirty="0" smtClean="0">
                          <a:solidFill>
                            <a:srgbClr val="0000FF"/>
                          </a:solidFill>
                          <a:cs typeface="Kalimati" pitchFamily="2"/>
                        </a:rPr>
                        <a:t>.</a:t>
                      </a:r>
                      <a:r>
                        <a:rPr lang="ne-NP" sz="1600" b="1" dirty="0" smtClean="0">
                          <a:solidFill>
                            <a:srgbClr val="0000FF"/>
                          </a:solidFill>
                          <a:cs typeface="Kalimati" pitchFamily="2"/>
                        </a:rPr>
                        <a:t>१</a:t>
                      </a:r>
                      <a:r>
                        <a:rPr lang="ne-NP" sz="1600" b="1" baseline="0" dirty="0" smtClean="0">
                          <a:solidFill>
                            <a:srgbClr val="0000FF"/>
                          </a:solidFill>
                          <a:cs typeface="Kalimati" pitchFamily="2"/>
                        </a:rPr>
                        <a:t> </a:t>
                      </a:r>
                      <a:r>
                        <a:rPr lang="en-GB" sz="1600" b="1" dirty="0" smtClean="0">
                          <a:solidFill>
                            <a:srgbClr val="0000FF"/>
                          </a:solidFill>
                          <a:cs typeface="Kalimati" pitchFamily="2"/>
                        </a:rPr>
                        <a:t>%</a:t>
                      </a:r>
                      <a:endParaRPr lang="en-US" sz="1600" b="1" dirty="0" smtClean="0">
                        <a:solidFill>
                          <a:srgbClr val="0000FF"/>
                        </a:solidFill>
                        <a:cs typeface="Kalimati" pitchFamily="2"/>
                      </a:endParaRPr>
                    </a:p>
                    <a:p>
                      <a:pPr algn="r"/>
                      <a:endParaRPr lang="en-US" sz="1600" b="1" dirty="0" smtClean="0">
                        <a:solidFill>
                          <a:srgbClr val="0000FF"/>
                        </a:solidFill>
                        <a:cs typeface="Kalimati" pitchFamily="2"/>
                      </a:endParaRPr>
                    </a:p>
                  </a:txBody>
                  <a:tcPr marL="121920" marR="121920"/>
                </a:tc>
              </a:tr>
              <a:tr h="50815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e-NP" sz="1600" dirty="0" smtClean="0">
                          <a:cs typeface="Kalimati" pitchFamily="2"/>
                        </a:rPr>
                        <a:t>३४५०१५३</a:t>
                      </a:r>
                      <a:endParaRPr lang="en-US" sz="1600" dirty="0" smtClean="0">
                        <a:cs typeface="Kalimati" pitchFamily="2"/>
                      </a:endParaRPr>
                    </a:p>
                    <a:p>
                      <a:endParaRPr lang="en-US" sz="1600" dirty="0">
                        <a:cs typeface="Kalimati" pitchFamily="2"/>
                      </a:endParaRPr>
                    </a:p>
                  </a:txBody>
                  <a:tcPr marL="121920" marR="121920"/>
                </a:tc>
                <a:tc>
                  <a:txBody>
                    <a:bodyPr/>
                    <a:lstStyle/>
                    <a:p>
                      <a:r>
                        <a:rPr lang="ne-NP" sz="1600" dirty="0" smtClean="0">
                          <a:cs typeface="Kalimati" pitchFamily="2"/>
                        </a:rPr>
                        <a:t>वीरेन्द्र</a:t>
                      </a:r>
                      <a:r>
                        <a:rPr lang="ne-NP" sz="1600" baseline="0" dirty="0" smtClean="0">
                          <a:cs typeface="Kalimati" pitchFamily="2"/>
                        </a:rPr>
                        <a:t> अस्पताल</a:t>
                      </a:r>
                      <a:endParaRPr lang="en-US" sz="1600" dirty="0">
                        <a:cs typeface="Kalimati" pitchFamily="2"/>
                      </a:endParaRPr>
                    </a:p>
                  </a:txBody>
                  <a:tcPr marL="121920" marR="121920"/>
                </a:tc>
                <a:tc>
                  <a:txBody>
                    <a:bodyPr/>
                    <a:lstStyle/>
                    <a:p>
                      <a:pPr algn="r"/>
                      <a:r>
                        <a:rPr lang="ne-NP" sz="1600" b="1" dirty="0" smtClean="0">
                          <a:solidFill>
                            <a:srgbClr val="0000FF"/>
                          </a:solidFill>
                          <a:cs typeface="Kalimati" pitchFamily="2"/>
                        </a:rPr>
                        <a:t>७०३७००</a:t>
                      </a:r>
                      <a:endParaRPr lang="en-US" sz="1600" b="1" dirty="0">
                        <a:solidFill>
                          <a:srgbClr val="0000FF"/>
                        </a:solidFill>
                        <a:cs typeface="Kalimati" pitchFamily="2"/>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ne-NP" sz="1600" b="1" dirty="0" smtClean="0">
                          <a:solidFill>
                            <a:srgbClr val="0000FF"/>
                          </a:solidFill>
                          <a:cs typeface="Kalimati" pitchFamily="2"/>
                        </a:rPr>
                        <a:t>२३४५६७</a:t>
                      </a:r>
                      <a:endParaRPr lang="en-US" sz="1600" b="1" dirty="0" smtClean="0">
                        <a:solidFill>
                          <a:srgbClr val="0000FF"/>
                        </a:solidFill>
                        <a:cs typeface="Kalimati" pitchFamily="2"/>
                      </a:endParaRPr>
                    </a:p>
                    <a:p>
                      <a:pPr algn="r"/>
                      <a:endParaRPr lang="en-US" sz="1600" b="1" dirty="0">
                        <a:solidFill>
                          <a:srgbClr val="0000FF"/>
                        </a:solidFill>
                        <a:cs typeface="Kalimati" pitchFamily="2"/>
                      </a:endParaRPr>
                    </a:p>
                  </a:txBody>
                  <a:tcPr/>
                </a:tc>
                <a:tc>
                  <a:txBody>
                    <a:bodyPr/>
                    <a:lstStyle/>
                    <a:p>
                      <a:pPr algn="r"/>
                      <a:r>
                        <a:rPr lang="ne-NP" sz="1600" b="1" dirty="0" smtClean="0">
                          <a:solidFill>
                            <a:srgbClr val="0000FF"/>
                          </a:solidFill>
                          <a:cs typeface="Kalimati" pitchFamily="2"/>
                        </a:rPr>
                        <a:t>२१५५२१</a:t>
                      </a:r>
                      <a:endParaRPr lang="en-US" sz="1600" b="1" dirty="0">
                        <a:solidFill>
                          <a:srgbClr val="0000FF"/>
                        </a:solidFill>
                        <a:cs typeface="Kalimati" pitchFamily="2"/>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ne-NP" sz="1600" b="1" dirty="0" smtClean="0">
                          <a:solidFill>
                            <a:srgbClr val="0000FF"/>
                          </a:solidFill>
                          <a:cs typeface="Kalimati" pitchFamily="2"/>
                        </a:rPr>
                        <a:t>९१</a:t>
                      </a:r>
                      <a:r>
                        <a:rPr lang="en-GB" sz="1600" b="1" dirty="0" smtClean="0">
                          <a:solidFill>
                            <a:srgbClr val="0000FF"/>
                          </a:solidFill>
                          <a:cs typeface="Kalimati" pitchFamily="2"/>
                        </a:rPr>
                        <a:t>.</a:t>
                      </a:r>
                      <a:r>
                        <a:rPr lang="ne-NP" sz="1600" b="1" dirty="0" smtClean="0">
                          <a:solidFill>
                            <a:srgbClr val="0000FF"/>
                          </a:solidFill>
                          <a:cs typeface="Kalimati" pitchFamily="2"/>
                        </a:rPr>
                        <a:t>९</a:t>
                      </a:r>
                      <a:r>
                        <a:rPr lang="ne-NP" sz="1600" b="1" baseline="0" dirty="0" smtClean="0">
                          <a:solidFill>
                            <a:srgbClr val="0000FF"/>
                          </a:solidFill>
                          <a:cs typeface="Kalimati" pitchFamily="2"/>
                        </a:rPr>
                        <a:t> </a:t>
                      </a:r>
                      <a:r>
                        <a:rPr lang="en-GB" sz="1600" b="1" dirty="0" smtClean="0">
                          <a:solidFill>
                            <a:srgbClr val="0000FF"/>
                          </a:solidFill>
                          <a:cs typeface="Kalimati" pitchFamily="2"/>
                        </a:rPr>
                        <a:t>%</a:t>
                      </a:r>
                      <a:endParaRPr lang="en-US" sz="1600" b="1" dirty="0" smtClean="0">
                        <a:solidFill>
                          <a:srgbClr val="0000FF"/>
                        </a:solidFill>
                        <a:cs typeface="Kalimati" pitchFamily="2"/>
                      </a:endParaRPr>
                    </a:p>
                    <a:p>
                      <a:pPr algn="r"/>
                      <a:endParaRPr lang="en-US" sz="1600" b="1" dirty="0" smtClean="0">
                        <a:solidFill>
                          <a:srgbClr val="0000FF"/>
                        </a:solidFill>
                        <a:cs typeface="Kalimati" pitchFamily="2"/>
                      </a:endParaRPr>
                    </a:p>
                  </a:txBody>
                  <a:tcPr marL="121920" marR="121920"/>
                </a:tc>
              </a:tr>
              <a:tr h="50815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e-NP" sz="1600" dirty="0" smtClean="0">
                          <a:cs typeface="Kalimati" pitchFamily="2"/>
                        </a:rPr>
                        <a:t>३४५०१६३</a:t>
                      </a:r>
                      <a:endParaRPr lang="en-US" sz="1600" dirty="0" smtClean="0">
                        <a:cs typeface="Kalimati" pitchFamily="2"/>
                      </a:endParaRPr>
                    </a:p>
                    <a:p>
                      <a:endParaRPr lang="en-US" sz="1600" dirty="0">
                        <a:cs typeface="Kalimati" pitchFamily="2"/>
                      </a:endParaRPr>
                    </a:p>
                  </a:txBody>
                  <a:tcPr marL="121920" marR="121920"/>
                </a:tc>
                <a:tc>
                  <a:txBody>
                    <a:bodyPr/>
                    <a:lstStyle/>
                    <a:p>
                      <a:r>
                        <a:rPr lang="ne-NP" sz="1600" dirty="0" smtClean="0">
                          <a:cs typeface="Kalimati" pitchFamily="2"/>
                        </a:rPr>
                        <a:t>सैनिक कमाण्ड</a:t>
                      </a:r>
                      <a:r>
                        <a:rPr lang="ne-NP" sz="1600" baseline="0" dirty="0" smtClean="0">
                          <a:cs typeface="Kalimati" pitchFamily="2"/>
                        </a:rPr>
                        <a:t> तथा स्टाफ कलेज</a:t>
                      </a:r>
                      <a:endParaRPr lang="en-US" sz="1600" dirty="0">
                        <a:cs typeface="Kalimati" pitchFamily="2"/>
                      </a:endParaRPr>
                    </a:p>
                  </a:txBody>
                  <a:tcPr marL="121920" marR="121920"/>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ne-NP" sz="1600" b="1" dirty="0" smtClean="0">
                          <a:solidFill>
                            <a:srgbClr val="0000FF"/>
                          </a:solidFill>
                          <a:cs typeface="Kalimati" pitchFamily="2"/>
                        </a:rPr>
                        <a:t>७९४००</a:t>
                      </a:r>
                      <a:endParaRPr lang="en-US" sz="1600" b="1" dirty="0" smtClean="0">
                        <a:solidFill>
                          <a:srgbClr val="0000FF"/>
                        </a:solidFill>
                        <a:cs typeface="Kalimati" pitchFamily="2"/>
                      </a:endParaRPr>
                    </a:p>
                    <a:p>
                      <a:pPr algn="r"/>
                      <a:endParaRPr lang="en-US" sz="1600" b="1" dirty="0">
                        <a:solidFill>
                          <a:srgbClr val="0000FF"/>
                        </a:solidFill>
                        <a:cs typeface="Kalimati" pitchFamily="2"/>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ne-NP" sz="1600" b="1" dirty="0" smtClean="0">
                          <a:solidFill>
                            <a:srgbClr val="0000FF"/>
                          </a:solidFill>
                          <a:cs typeface="Kalimati" pitchFamily="2"/>
                        </a:rPr>
                        <a:t>२६४६७</a:t>
                      </a:r>
                      <a:endParaRPr lang="en-US" sz="1600" b="1" dirty="0" smtClean="0">
                        <a:solidFill>
                          <a:srgbClr val="0000FF"/>
                        </a:solidFill>
                        <a:cs typeface="Kalimati" pitchFamily="2"/>
                      </a:endParaRPr>
                    </a:p>
                    <a:p>
                      <a:pPr algn="r"/>
                      <a:endParaRPr lang="en-US" sz="1600" b="1" dirty="0">
                        <a:solidFill>
                          <a:srgbClr val="0000FF"/>
                        </a:solidFill>
                        <a:cs typeface="Kalimati" pitchFamily="2"/>
                      </a:endParaRPr>
                    </a:p>
                  </a:txBody>
                  <a:tcPr/>
                </a:tc>
                <a:tc>
                  <a:txBody>
                    <a:bodyPr/>
                    <a:lstStyle/>
                    <a:p>
                      <a:pPr algn="r"/>
                      <a:r>
                        <a:rPr lang="ne-NP" sz="1600" b="1" dirty="0" smtClean="0">
                          <a:solidFill>
                            <a:srgbClr val="0000FF"/>
                          </a:solidFill>
                          <a:cs typeface="Kalimati" pitchFamily="2"/>
                        </a:rPr>
                        <a:t>२७६७७</a:t>
                      </a:r>
                      <a:endParaRPr lang="en-US" sz="1600" b="1" dirty="0">
                        <a:solidFill>
                          <a:srgbClr val="0000FF"/>
                        </a:solidFill>
                        <a:cs typeface="Kalimati" pitchFamily="2"/>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ne-NP" sz="1600" b="1" dirty="0" smtClean="0">
                          <a:solidFill>
                            <a:srgbClr val="0000FF"/>
                          </a:solidFill>
                          <a:cs typeface="Kalimati" pitchFamily="2"/>
                        </a:rPr>
                        <a:t>१०४</a:t>
                      </a:r>
                      <a:r>
                        <a:rPr lang="en-GB" sz="1600" b="1" dirty="0" smtClean="0">
                          <a:solidFill>
                            <a:srgbClr val="0000FF"/>
                          </a:solidFill>
                          <a:cs typeface="Kalimati" pitchFamily="2"/>
                        </a:rPr>
                        <a:t>.</a:t>
                      </a:r>
                      <a:r>
                        <a:rPr lang="ne-NP" sz="1600" b="1" dirty="0" smtClean="0">
                          <a:solidFill>
                            <a:srgbClr val="0000FF"/>
                          </a:solidFill>
                          <a:cs typeface="Kalimati" pitchFamily="2"/>
                        </a:rPr>
                        <a:t>५</a:t>
                      </a:r>
                      <a:r>
                        <a:rPr lang="ne-NP" sz="1600" b="1" baseline="0" dirty="0" smtClean="0">
                          <a:solidFill>
                            <a:srgbClr val="0000FF"/>
                          </a:solidFill>
                          <a:cs typeface="Kalimati" pitchFamily="2"/>
                        </a:rPr>
                        <a:t> </a:t>
                      </a:r>
                      <a:r>
                        <a:rPr lang="en-GB" sz="1600" b="1" dirty="0" smtClean="0">
                          <a:solidFill>
                            <a:srgbClr val="0000FF"/>
                          </a:solidFill>
                          <a:cs typeface="Kalimati" pitchFamily="2"/>
                        </a:rPr>
                        <a:t>%</a:t>
                      </a:r>
                      <a:endParaRPr lang="en-US" sz="1600" b="1" dirty="0" smtClean="0">
                        <a:solidFill>
                          <a:srgbClr val="0000FF"/>
                        </a:solidFill>
                        <a:cs typeface="Kalimati" pitchFamily="2"/>
                      </a:endParaRPr>
                    </a:p>
                    <a:p>
                      <a:pPr algn="r"/>
                      <a:endParaRPr lang="en-US" sz="1600" b="1" dirty="0" smtClean="0">
                        <a:solidFill>
                          <a:srgbClr val="0000FF"/>
                        </a:solidFill>
                        <a:cs typeface="Kalimati" pitchFamily="2"/>
                      </a:endParaRPr>
                    </a:p>
                  </a:txBody>
                  <a:tcPr marL="121920" marR="121920"/>
                </a:tc>
              </a:tr>
              <a:tr h="50815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e-NP" sz="1600" dirty="0" smtClean="0">
                          <a:cs typeface="Kalimati" pitchFamily="2"/>
                        </a:rPr>
                        <a:t>३४५०१८३</a:t>
                      </a:r>
                      <a:endParaRPr lang="en-US" sz="1600" dirty="0" smtClean="0">
                        <a:cs typeface="Kalimati" pitchFamily="2"/>
                      </a:endParaRPr>
                    </a:p>
                    <a:p>
                      <a:endParaRPr lang="en-US" sz="1600" dirty="0">
                        <a:cs typeface="Kalimati" pitchFamily="2"/>
                      </a:endParaRPr>
                    </a:p>
                  </a:txBody>
                  <a:tcPr marL="121920" marR="12192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e-NP" sz="1600" dirty="0" smtClean="0">
                          <a:cs typeface="Kalimati" pitchFamily="2"/>
                        </a:rPr>
                        <a:t>राष्ट्रिय सेवा दल</a:t>
                      </a:r>
                      <a:endParaRPr lang="en-US" sz="1600" dirty="0" smtClean="0">
                        <a:cs typeface="Kalimati" pitchFamily="2"/>
                      </a:endParaRPr>
                    </a:p>
                    <a:p>
                      <a:endParaRPr lang="en-US" sz="1600" dirty="0">
                        <a:cs typeface="Kalimati" pitchFamily="2"/>
                      </a:endParaRPr>
                    </a:p>
                  </a:txBody>
                  <a:tcPr marL="121920" marR="121920"/>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ne-NP" sz="1600" b="1" dirty="0" smtClean="0">
                          <a:solidFill>
                            <a:srgbClr val="0000FF"/>
                          </a:solidFill>
                          <a:cs typeface="Kalimati" pitchFamily="2"/>
                        </a:rPr>
                        <a:t>२९९६००</a:t>
                      </a:r>
                      <a:endParaRPr lang="en-US" sz="1600" b="1" dirty="0" smtClean="0">
                        <a:solidFill>
                          <a:srgbClr val="0000FF"/>
                        </a:solidFill>
                        <a:cs typeface="Kalimati" pitchFamily="2"/>
                      </a:endParaRPr>
                    </a:p>
                    <a:p>
                      <a:pPr algn="r"/>
                      <a:endParaRPr lang="en-US" sz="1600" b="1" dirty="0">
                        <a:solidFill>
                          <a:srgbClr val="0000FF"/>
                        </a:solidFill>
                        <a:cs typeface="Kalimati" pitchFamily="2"/>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ne-NP" sz="1600" b="1" dirty="0" smtClean="0">
                          <a:solidFill>
                            <a:srgbClr val="0000FF"/>
                          </a:solidFill>
                          <a:cs typeface="Kalimati" pitchFamily="2"/>
                        </a:rPr>
                        <a:t>९९८६७</a:t>
                      </a:r>
                      <a:endParaRPr lang="en-US" sz="1600" b="1" dirty="0" smtClean="0">
                        <a:solidFill>
                          <a:srgbClr val="0000FF"/>
                        </a:solidFill>
                        <a:cs typeface="Kalimati" pitchFamily="2"/>
                      </a:endParaRPr>
                    </a:p>
                    <a:p>
                      <a:pPr algn="r"/>
                      <a:endParaRPr lang="en-US" sz="1600" b="1" dirty="0">
                        <a:solidFill>
                          <a:srgbClr val="0000FF"/>
                        </a:solidFill>
                        <a:cs typeface="Kalimati" pitchFamily="2"/>
                      </a:endParaRPr>
                    </a:p>
                  </a:txBody>
                  <a:tcPr/>
                </a:tc>
                <a:tc>
                  <a:txBody>
                    <a:bodyPr/>
                    <a:lstStyle/>
                    <a:p>
                      <a:pPr algn="r"/>
                      <a:r>
                        <a:rPr lang="ne-NP" sz="1600" b="1" dirty="0" smtClean="0">
                          <a:solidFill>
                            <a:srgbClr val="0000FF"/>
                          </a:solidFill>
                          <a:cs typeface="Kalimati" pitchFamily="2"/>
                        </a:rPr>
                        <a:t>८२००२</a:t>
                      </a:r>
                      <a:endParaRPr lang="en-US" sz="1600" b="1" dirty="0">
                        <a:solidFill>
                          <a:srgbClr val="0000FF"/>
                        </a:solidFill>
                        <a:cs typeface="Kalimati" pitchFamily="2"/>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ne-NP" sz="1600" b="1" dirty="0" smtClean="0">
                          <a:solidFill>
                            <a:srgbClr val="0000FF"/>
                          </a:solidFill>
                          <a:cs typeface="Kalimati" pitchFamily="2"/>
                        </a:rPr>
                        <a:t>८२</a:t>
                      </a:r>
                      <a:r>
                        <a:rPr lang="en-GB" sz="1600" b="1" dirty="0" smtClean="0">
                          <a:solidFill>
                            <a:srgbClr val="0000FF"/>
                          </a:solidFill>
                          <a:cs typeface="Kalimati" pitchFamily="2"/>
                        </a:rPr>
                        <a:t>.</a:t>
                      </a:r>
                      <a:r>
                        <a:rPr lang="ne-NP" sz="1600" b="1" dirty="0" smtClean="0">
                          <a:solidFill>
                            <a:srgbClr val="0000FF"/>
                          </a:solidFill>
                          <a:cs typeface="Kalimati" pitchFamily="2"/>
                        </a:rPr>
                        <a:t>१</a:t>
                      </a:r>
                      <a:r>
                        <a:rPr lang="ne-NP" sz="1600" b="1" baseline="0" dirty="0" smtClean="0">
                          <a:solidFill>
                            <a:srgbClr val="0000FF"/>
                          </a:solidFill>
                          <a:cs typeface="Kalimati" pitchFamily="2"/>
                        </a:rPr>
                        <a:t> </a:t>
                      </a:r>
                      <a:r>
                        <a:rPr lang="en-GB" sz="1600" b="1" dirty="0" smtClean="0">
                          <a:solidFill>
                            <a:srgbClr val="0000FF"/>
                          </a:solidFill>
                          <a:cs typeface="Kalimati" pitchFamily="2"/>
                        </a:rPr>
                        <a:t>%</a:t>
                      </a:r>
                      <a:endParaRPr lang="en-US" sz="1600" b="1" dirty="0" smtClean="0">
                        <a:solidFill>
                          <a:srgbClr val="0000FF"/>
                        </a:solidFill>
                        <a:cs typeface="Kalimati" pitchFamily="2"/>
                      </a:endParaRPr>
                    </a:p>
                    <a:p>
                      <a:pPr algn="r"/>
                      <a:endParaRPr lang="en-US" sz="1600" b="1" dirty="0" smtClean="0">
                        <a:solidFill>
                          <a:srgbClr val="0000FF"/>
                        </a:solidFill>
                        <a:cs typeface="Kalimati" pitchFamily="2"/>
                      </a:endParaRPr>
                    </a:p>
                  </a:txBody>
                  <a:tcPr marL="121920" marR="121920"/>
                </a:tc>
              </a:tr>
              <a:tr h="30989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e-NP" sz="1600" dirty="0" smtClean="0">
                          <a:cs typeface="Kalimati" pitchFamily="2"/>
                        </a:rPr>
                        <a:t>३४५०१९३</a:t>
                      </a:r>
                      <a:endParaRPr lang="en-US" sz="1600" dirty="0" smtClean="0">
                        <a:cs typeface="Kalimati" pitchFamily="2"/>
                      </a:endParaRPr>
                    </a:p>
                    <a:p>
                      <a:endParaRPr lang="en-US" sz="1600" dirty="0">
                        <a:cs typeface="Kalimati" pitchFamily="2"/>
                      </a:endParaRPr>
                    </a:p>
                  </a:txBody>
                  <a:tcPr marL="121920" marR="121920"/>
                </a:tc>
                <a:tc>
                  <a:txBody>
                    <a:bodyPr/>
                    <a:lstStyle/>
                    <a:p>
                      <a:r>
                        <a:rPr lang="ne-NP" sz="1600" dirty="0" smtClean="0">
                          <a:cs typeface="Kalimati" pitchFamily="2"/>
                        </a:rPr>
                        <a:t>अति विशिष्ट व्यक्तिहरूको सुरक्षा</a:t>
                      </a:r>
                      <a:endParaRPr lang="en-US" sz="1600" dirty="0">
                        <a:cs typeface="Kalimati" pitchFamily="2"/>
                      </a:endParaRPr>
                    </a:p>
                  </a:txBody>
                  <a:tcPr marL="121920" marR="121920"/>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ne-NP" sz="1600" b="1" dirty="0" smtClean="0">
                          <a:solidFill>
                            <a:srgbClr val="0000FF"/>
                          </a:solidFill>
                          <a:cs typeface="Kalimati" pitchFamily="2"/>
                        </a:rPr>
                        <a:t>१३०००</a:t>
                      </a:r>
                      <a:endParaRPr lang="en-US" sz="1600" b="1" dirty="0" smtClean="0">
                        <a:solidFill>
                          <a:srgbClr val="0000FF"/>
                        </a:solidFill>
                        <a:cs typeface="Kalimati" pitchFamily="2"/>
                      </a:endParaRPr>
                    </a:p>
                    <a:p>
                      <a:pPr algn="r"/>
                      <a:endParaRPr lang="en-US" sz="1600" b="1" dirty="0">
                        <a:solidFill>
                          <a:srgbClr val="0000FF"/>
                        </a:solidFill>
                        <a:cs typeface="Kalimati" pitchFamily="2"/>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ne-NP" sz="1600" b="1" dirty="0" smtClean="0">
                          <a:solidFill>
                            <a:srgbClr val="0000FF"/>
                          </a:solidFill>
                          <a:cs typeface="Kalimati" pitchFamily="2"/>
                        </a:rPr>
                        <a:t>४३३४</a:t>
                      </a:r>
                      <a:endParaRPr lang="en-US" sz="1600" b="1" dirty="0" smtClean="0">
                        <a:solidFill>
                          <a:srgbClr val="0000FF"/>
                        </a:solidFill>
                        <a:cs typeface="Kalimati" pitchFamily="2"/>
                      </a:endParaRPr>
                    </a:p>
                    <a:p>
                      <a:pPr algn="r"/>
                      <a:endParaRPr lang="en-US" sz="1600" b="1" dirty="0">
                        <a:solidFill>
                          <a:srgbClr val="0000FF"/>
                        </a:solidFill>
                        <a:cs typeface="Kalimati" pitchFamily="2"/>
                      </a:endParaRPr>
                    </a:p>
                  </a:txBody>
                  <a:tcPr/>
                </a:tc>
                <a:tc>
                  <a:txBody>
                    <a:bodyPr/>
                    <a:lstStyle/>
                    <a:p>
                      <a:pPr algn="r"/>
                      <a:r>
                        <a:rPr lang="ne-NP" sz="1600" b="1" dirty="0" smtClean="0">
                          <a:solidFill>
                            <a:srgbClr val="0000FF"/>
                          </a:solidFill>
                          <a:cs typeface="Kalimati" pitchFamily="2"/>
                        </a:rPr>
                        <a:t>३१५५</a:t>
                      </a:r>
                      <a:endParaRPr lang="en-US" sz="1600" b="1" dirty="0">
                        <a:solidFill>
                          <a:srgbClr val="0000FF"/>
                        </a:solidFill>
                        <a:cs typeface="Kalimati" pitchFamily="2"/>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ne-NP" sz="1600" b="1" dirty="0" smtClean="0">
                          <a:solidFill>
                            <a:srgbClr val="0000FF"/>
                          </a:solidFill>
                          <a:cs typeface="Kalimati" pitchFamily="2"/>
                        </a:rPr>
                        <a:t>७२</a:t>
                      </a:r>
                      <a:r>
                        <a:rPr lang="en-GB" sz="1600" b="1" dirty="0" smtClean="0">
                          <a:solidFill>
                            <a:srgbClr val="0000FF"/>
                          </a:solidFill>
                          <a:cs typeface="Kalimati" pitchFamily="2"/>
                        </a:rPr>
                        <a:t>.</a:t>
                      </a:r>
                      <a:r>
                        <a:rPr lang="ne-NP" sz="1600" b="1" dirty="0" smtClean="0">
                          <a:solidFill>
                            <a:srgbClr val="0000FF"/>
                          </a:solidFill>
                          <a:cs typeface="Kalimati" pitchFamily="2"/>
                        </a:rPr>
                        <a:t>८</a:t>
                      </a:r>
                      <a:r>
                        <a:rPr lang="ne-NP" sz="1600" b="1" baseline="0" dirty="0" smtClean="0">
                          <a:solidFill>
                            <a:srgbClr val="0000FF"/>
                          </a:solidFill>
                          <a:cs typeface="Kalimati" pitchFamily="2"/>
                        </a:rPr>
                        <a:t> </a:t>
                      </a:r>
                      <a:r>
                        <a:rPr lang="en-GB" sz="1600" b="1" dirty="0" smtClean="0">
                          <a:solidFill>
                            <a:srgbClr val="0000FF"/>
                          </a:solidFill>
                          <a:cs typeface="Kalimati" pitchFamily="2"/>
                        </a:rPr>
                        <a:t>%</a:t>
                      </a:r>
                      <a:endParaRPr lang="en-US" sz="1600" b="1" dirty="0" smtClean="0">
                        <a:solidFill>
                          <a:srgbClr val="0000FF"/>
                        </a:solidFill>
                        <a:cs typeface="Kalimati" pitchFamily="2"/>
                      </a:endParaRPr>
                    </a:p>
                    <a:p>
                      <a:pPr algn="r"/>
                      <a:endParaRPr lang="en-US" sz="1600" b="1" dirty="0" smtClean="0">
                        <a:solidFill>
                          <a:srgbClr val="0000FF"/>
                        </a:solidFill>
                        <a:cs typeface="Kalimati" pitchFamily="2"/>
                      </a:endParaRPr>
                    </a:p>
                  </a:txBody>
                  <a:tcPr marL="121920" marR="121920"/>
                </a:tc>
              </a:tr>
              <a:tr h="508158">
                <a:tc>
                  <a:txBody>
                    <a:bodyPr/>
                    <a:lstStyle/>
                    <a:p>
                      <a:r>
                        <a:rPr lang="ne-NP" sz="1600" dirty="0" smtClean="0">
                          <a:cs typeface="Kalimati" pitchFamily="2"/>
                        </a:rPr>
                        <a:t>३०७०१९३</a:t>
                      </a:r>
                      <a:endParaRPr lang="en-US" sz="1600" dirty="0">
                        <a:cs typeface="Kalimati" pitchFamily="2"/>
                      </a:endParaRPr>
                    </a:p>
                  </a:txBody>
                  <a:tcPr marL="121920" marR="121920">
                    <a:solidFill>
                      <a:schemeClr val="accent2"/>
                    </a:solidFill>
                  </a:tcPr>
                </a:tc>
                <a:tc>
                  <a:txBody>
                    <a:bodyPr/>
                    <a:lstStyle/>
                    <a:p>
                      <a:r>
                        <a:rPr lang="ne-NP" sz="1600" dirty="0" smtClean="0">
                          <a:cs typeface="Kalimati" pitchFamily="2"/>
                        </a:rPr>
                        <a:t>सैनिक सामग्री उत्पादन निर्देशनालय</a:t>
                      </a:r>
                      <a:endParaRPr lang="en-US" sz="1600" dirty="0" smtClean="0">
                        <a:cs typeface="Kalimati" pitchFamily="2"/>
                      </a:endParaRPr>
                    </a:p>
                    <a:p>
                      <a:r>
                        <a:rPr lang="ne-NP" sz="1600" dirty="0" smtClean="0">
                          <a:cs typeface="Kalimati" pitchFamily="2"/>
                        </a:rPr>
                        <a:t>(</a:t>
                      </a:r>
                      <a:r>
                        <a:rPr lang="ne-NP" sz="1600" dirty="0" smtClean="0">
                          <a:solidFill>
                            <a:srgbClr val="FF0000"/>
                          </a:solidFill>
                          <a:cs typeface="Kalimati" pitchFamily="2"/>
                        </a:rPr>
                        <a:t>उद्योग बजेट</a:t>
                      </a:r>
                      <a:r>
                        <a:rPr lang="ne-NP" sz="1600" dirty="0" smtClean="0">
                          <a:cs typeface="Kalimati" pitchFamily="2"/>
                        </a:rPr>
                        <a:t>)</a:t>
                      </a:r>
                      <a:endParaRPr lang="en-US" sz="1600" dirty="0">
                        <a:cs typeface="Kalimati" pitchFamily="2"/>
                      </a:endParaRPr>
                    </a:p>
                  </a:txBody>
                  <a:tcPr marL="121920" marR="121920">
                    <a:solidFill>
                      <a:schemeClr val="accent2"/>
                    </a:solidFill>
                  </a:tcPr>
                </a:tc>
                <a:tc>
                  <a:txBody>
                    <a:bodyPr/>
                    <a:lstStyle/>
                    <a:p>
                      <a:pPr algn="r"/>
                      <a:r>
                        <a:rPr lang="ne-NP" sz="1600" dirty="0" smtClean="0">
                          <a:solidFill>
                            <a:schemeClr val="tx1"/>
                          </a:solidFill>
                          <a:cs typeface="Kalimati" pitchFamily="2"/>
                        </a:rPr>
                        <a:t>१३९८00</a:t>
                      </a:r>
                      <a:endParaRPr lang="en-US" sz="1600" dirty="0">
                        <a:solidFill>
                          <a:schemeClr val="tx1"/>
                        </a:solidFill>
                        <a:cs typeface="Kalimati" pitchFamily="2"/>
                      </a:endParaRPr>
                    </a:p>
                  </a:txBody>
                  <a:tcPr>
                    <a:solidFill>
                      <a:schemeClr val="accent2"/>
                    </a:solidFill>
                  </a:tcPr>
                </a:tc>
                <a:tc>
                  <a:txBody>
                    <a:bodyPr/>
                    <a:lstStyle/>
                    <a:p>
                      <a:pPr algn="r"/>
                      <a:r>
                        <a:rPr lang="ne-NP" sz="1600" dirty="0" smtClean="0">
                          <a:solidFill>
                            <a:schemeClr val="tx1"/>
                          </a:solidFill>
                          <a:cs typeface="Kalimati" pitchFamily="2"/>
                        </a:rPr>
                        <a:t>७८८१</a:t>
                      </a:r>
                      <a:endParaRPr lang="en-US" sz="1600" dirty="0">
                        <a:solidFill>
                          <a:schemeClr val="tx1"/>
                        </a:solidFill>
                        <a:cs typeface="Kalimati" pitchFamily="2"/>
                      </a:endParaRPr>
                    </a:p>
                  </a:txBody>
                  <a:tcPr>
                    <a:solidFill>
                      <a:schemeClr val="accent2"/>
                    </a:solidFill>
                  </a:tcPr>
                </a:tc>
                <a:tc>
                  <a:txBody>
                    <a:bodyPr/>
                    <a:lstStyle/>
                    <a:p>
                      <a:pPr algn="r"/>
                      <a:r>
                        <a:rPr lang="ne-NP" sz="1600" dirty="0" smtClean="0">
                          <a:solidFill>
                            <a:schemeClr val="tx1"/>
                          </a:solidFill>
                          <a:cs typeface="Kalimati" pitchFamily="2"/>
                        </a:rPr>
                        <a:t>७६९०</a:t>
                      </a:r>
                      <a:endParaRPr lang="en-US" sz="1600" dirty="0">
                        <a:solidFill>
                          <a:schemeClr val="tx1"/>
                        </a:solidFill>
                        <a:cs typeface="Kalimati" pitchFamily="2"/>
                      </a:endParaRPr>
                    </a:p>
                  </a:txBody>
                  <a:tcPr>
                    <a:solidFill>
                      <a:schemeClr val="accent2"/>
                    </a:solidFill>
                  </a:tcPr>
                </a:tc>
                <a:tc>
                  <a:txBody>
                    <a:bodyPr/>
                    <a:lstStyle/>
                    <a:p>
                      <a:pPr algn="r"/>
                      <a:r>
                        <a:rPr lang="ne-NP" sz="1600" dirty="0" smtClean="0">
                          <a:solidFill>
                            <a:schemeClr val="tx1"/>
                          </a:solidFill>
                          <a:cs typeface="Kalimati" pitchFamily="2"/>
                        </a:rPr>
                        <a:t>९७.५</a:t>
                      </a:r>
                      <a:r>
                        <a:rPr lang="en-US" sz="1600" dirty="0" smtClean="0">
                          <a:solidFill>
                            <a:schemeClr val="tx1"/>
                          </a:solidFill>
                          <a:cs typeface="Kalimati" pitchFamily="2"/>
                        </a:rPr>
                        <a:t> %</a:t>
                      </a:r>
                    </a:p>
                  </a:txBody>
                  <a:tcPr marL="121920" marR="121920">
                    <a:solidFill>
                      <a:schemeClr val="accent2"/>
                    </a:solidFill>
                  </a:tcPr>
                </a:tc>
              </a:tr>
              <a:tr h="422064">
                <a:tc>
                  <a:txBody>
                    <a:bodyPr/>
                    <a:lstStyle/>
                    <a:p>
                      <a:endParaRPr lang="en-US" sz="1600" dirty="0">
                        <a:cs typeface="Kalimati" pitchFamily="2"/>
                      </a:endParaRPr>
                    </a:p>
                  </a:txBody>
                  <a:tcPr marL="121920" marR="121920"/>
                </a:tc>
                <a:tc>
                  <a:txBody>
                    <a:bodyPr/>
                    <a:lstStyle/>
                    <a:p>
                      <a:pPr algn="r"/>
                      <a:r>
                        <a:rPr lang="ne-NP" sz="1600" b="1" dirty="0" smtClean="0">
                          <a:cs typeface="Kalimati" pitchFamily="2"/>
                        </a:rPr>
                        <a:t>जम्मा</a:t>
                      </a:r>
                      <a:endParaRPr lang="en-US" sz="1600" b="1" dirty="0">
                        <a:cs typeface="Kalimati" pitchFamily="2"/>
                      </a:endParaRPr>
                    </a:p>
                  </a:txBody>
                  <a:tcPr marL="121920" marR="121920"/>
                </a:tc>
                <a:tc>
                  <a:txBody>
                    <a:bodyPr/>
                    <a:lstStyle/>
                    <a:p>
                      <a:pPr algn="r"/>
                      <a:endParaRPr lang="en-US" sz="1600" b="1" dirty="0">
                        <a:cs typeface="+mj-cs"/>
                      </a:endParaRPr>
                    </a:p>
                  </a:txBody>
                  <a:tcPr marL="121920" marR="121920"/>
                </a:tc>
                <a:tc>
                  <a:txBody>
                    <a:bodyPr/>
                    <a:lstStyle/>
                    <a:p>
                      <a:pPr algn="r"/>
                      <a:r>
                        <a:rPr lang="ne-NP" sz="1600" b="1" dirty="0" smtClean="0">
                          <a:cs typeface="+mj-cs"/>
                        </a:rPr>
                        <a:t>१२</a:t>
                      </a:r>
                      <a:r>
                        <a:rPr lang="en-US" sz="1600" b="1" dirty="0" smtClean="0">
                          <a:cs typeface="+mj-cs"/>
                        </a:rPr>
                        <a:t>,</a:t>
                      </a:r>
                      <a:r>
                        <a:rPr lang="ne-NP" sz="1600" b="1" dirty="0" smtClean="0">
                          <a:cs typeface="+mj-cs"/>
                        </a:rPr>
                        <a:t>७८</a:t>
                      </a:r>
                      <a:r>
                        <a:rPr lang="en-US" sz="1600" b="1" dirty="0" smtClean="0">
                          <a:cs typeface="+mj-cs"/>
                        </a:rPr>
                        <a:t>,</a:t>
                      </a:r>
                      <a:r>
                        <a:rPr lang="ne-NP" sz="1600" b="1" dirty="0" smtClean="0">
                          <a:cs typeface="+mj-cs"/>
                        </a:rPr>
                        <a:t>२१</a:t>
                      </a:r>
                      <a:r>
                        <a:rPr lang="en-US" sz="1600" b="1" dirty="0" smtClean="0">
                          <a:cs typeface="+mj-cs"/>
                        </a:rPr>
                        <a:t>,</a:t>
                      </a:r>
                      <a:r>
                        <a:rPr lang="ne-NP" sz="1600" b="1" dirty="0" smtClean="0">
                          <a:cs typeface="+mj-cs"/>
                        </a:rPr>
                        <a:t>००</a:t>
                      </a:r>
                      <a:endParaRPr lang="en-US" sz="1600" b="1" dirty="0">
                        <a:cs typeface="+mj-cs"/>
                      </a:endParaRPr>
                    </a:p>
                  </a:txBody>
                  <a:tcPr marL="121920" marR="121920"/>
                </a:tc>
                <a:tc>
                  <a:txBody>
                    <a:bodyPr/>
                    <a:lstStyle/>
                    <a:p>
                      <a:pPr algn="r"/>
                      <a:r>
                        <a:rPr lang="ne-NP" sz="1600" b="1" dirty="0" smtClean="0">
                          <a:cs typeface="+mj-cs"/>
                        </a:rPr>
                        <a:t>१३</a:t>
                      </a:r>
                      <a:r>
                        <a:rPr lang="en-US" sz="1600" b="1" dirty="0" smtClean="0">
                          <a:cs typeface="+mj-cs"/>
                        </a:rPr>
                        <a:t>,</a:t>
                      </a:r>
                      <a:r>
                        <a:rPr lang="ne-NP" sz="1600" b="1" dirty="0" smtClean="0">
                          <a:cs typeface="+mj-cs"/>
                        </a:rPr>
                        <a:t>२५</a:t>
                      </a:r>
                      <a:r>
                        <a:rPr lang="en-US" sz="1600" b="1" dirty="0" smtClean="0">
                          <a:cs typeface="+mj-cs"/>
                        </a:rPr>
                        <a:t>,</a:t>
                      </a:r>
                      <a:r>
                        <a:rPr lang="ne-NP" sz="1600" b="1" dirty="0" smtClean="0">
                          <a:cs typeface="+mj-cs"/>
                        </a:rPr>
                        <a:t>३९</a:t>
                      </a:r>
                      <a:r>
                        <a:rPr lang="en-US" sz="1600" b="1" dirty="0" smtClean="0">
                          <a:cs typeface="+mj-cs"/>
                        </a:rPr>
                        <a:t>,</a:t>
                      </a:r>
                      <a:r>
                        <a:rPr lang="ne-NP" sz="1600" b="1" dirty="0" smtClean="0">
                          <a:cs typeface="+mj-cs"/>
                        </a:rPr>
                        <a:t>३२</a:t>
                      </a:r>
                      <a:endParaRPr lang="en-US" sz="1600" b="1" dirty="0">
                        <a:cs typeface="+mj-cs"/>
                      </a:endParaRPr>
                    </a:p>
                  </a:txBody>
                  <a:tcPr marL="121920" marR="121920"/>
                </a:tc>
                <a:tc>
                  <a:txBody>
                    <a:bodyPr/>
                    <a:lstStyle/>
                    <a:p>
                      <a:pPr algn="r"/>
                      <a:r>
                        <a:rPr lang="ne-NP" sz="1600" b="1" dirty="0" smtClean="0">
                          <a:cs typeface="+mj-cs"/>
                        </a:rPr>
                        <a:t>१०३</a:t>
                      </a:r>
                      <a:r>
                        <a:rPr lang="en-US" sz="1600" b="1" dirty="0" smtClean="0">
                          <a:cs typeface="+mj-cs"/>
                        </a:rPr>
                        <a:t>.</a:t>
                      </a:r>
                      <a:r>
                        <a:rPr lang="ne-NP" sz="1600" b="1" dirty="0" smtClean="0">
                          <a:cs typeface="+mj-cs"/>
                        </a:rPr>
                        <a:t>७</a:t>
                      </a:r>
                      <a:r>
                        <a:rPr lang="en-US" sz="1200" b="1" dirty="0" smtClean="0">
                          <a:cs typeface="+mj-cs"/>
                        </a:rPr>
                        <a:t>%</a:t>
                      </a:r>
                      <a:endParaRPr lang="en-US" sz="1600" b="1" dirty="0">
                        <a:cs typeface="+mj-cs"/>
                      </a:endParaRPr>
                    </a:p>
                  </a:txBody>
                  <a:tcPr marL="121920" marR="121920"/>
                </a:tc>
              </a:tr>
            </a:tbl>
          </a:graphicData>
        </a:graphic>
      </p:graphicFrame>
      <p:pic>
        <p:nvPicPr>
          <p:cNvPr id="12377" name="Picture 1" descr="C:\Users\NEATDT024\Desktop\images.jpg"/>
          <p:cNvPicPr>
            <a:picLocks noChangeAspect="1" noChangeArrowheads="1"/>
          </p:cNvPicPr>
          <p:nvPr/>
        </p:nvPicPr>
        <p:blipFill>
          <a:blip r:embed="rId2"/>
          <a:srcRect/>
          <a:stretch>
            <a:fillRect/>
          </a:stretch>
        </p:blipFill>
        <p:spPr bwMode="auto">
          <a:xfrm>
            <a:off x="101600" y="76200"/>
            <a:ext cx="1004888" cy="538163"/>
          </a:xfrm>
          <a:prstGeom prst="rect">
            <a:avLst/>
          </a:prstGeom>
          <a:noFill/>
          <a:ln w="9525">
            <a:noFill/>
            <a:miter lim="800000"/>
            <a:headEnd/>
            <a:tailEnd/>
          </a:ln>
        </p:spPr>
      </p:pic>
      <p:sp>
        <p:nvSpPr>
          <p:cNvPr id="12378" name="TextBox 7"/>
          <p:cNvSpPr txBox="1">
            <a:spLocks noChangeArrowheads="1"/>
          </p:cNvSpPr>
          <p:nvPr/>
        </p:nvSpPr>
        <p:spPr bwMode="auto">
          <a:xfrm>
            <a:off x="1720850" y="0"/>
            <a:ext cx="10291763" cy="692150"/>
          </a:xfrm>
          <a:prstGeom prst="rect">
            <a:avLst/>
          </a:prstGeom>
          <a:noFill/>
          <a:ln w="9525">
            <a:noFill/>
            <a:miter lim="800000"/>
            <a:headEnd/>
            <a:tailEnd/>
          </a:ln>
        </p:spPr>
        <p:txBody>
          <a:bodyPr>
            <a:spAutoFit/>
          </a:bodyPr>
          <a:lstStyle/>
          <a:p>
            <a:pPr algn="ctr"/>
            <a:r>
              <a:rPr lang="ne-NP" altLang="en-US" sz="2300" b="1">
                <a:solidFill>
                  <a:srgbClr val="0000FF"/>
                </a:solidFill>
                <a:latin typeface="Calibri" pitchFamily="34" charset="0"/>
                <a:cs typeface="Kalimati" pitchFamily="2"/>
              </a:rPr>
              <a:t>प्रथम चौमासिकको रक्षा बजेटतर्फको बजेट निकासा र खर्च स्थिति सारांश </a:t>
            </a:r>
            <a:r>
              <a:rPr lang="en-US" sz="2300" b="1">
                <a:solidFill>
                  <a:srgbClr val="0000FF"/>
                </a:solidFill>
                <a:latin typeface="Calibri" pitchFamily="34" charset="0"/>
                <a:cs typeface="Kalimati" pitchFamily="2"/>
              </a:rPr>
              <a:t>(</a:t>
            </a:r>
            <a:r>
              <a:rPr lang="ne-NP" sz="2300" b="1">
                <a:solidFill>
                  <a:srgbClr val="0000FF"/>
                </a:solidFill>
                <a:latin typeface="Calibri" pitchFamily="34" charset="0"/>
                <a:cs typeface="Kalimati" pitchFamily="2"/>
              </a:rPr>
              <a:t>चालु तर्फ</a:t>
            </a:r>
            <a:r>
              <a:rPr lang="en-US" sz="2300" b="1">
                <a:solidFill>
                  <a:srgbClr val="0000FF"/>
                </a:solidFill>
                <a:latin typeface="Calibri" pitchFamily="34" charset="0"/>
                <a:cs typeface="Kalimati" pitchFamily="2"/>
              </a:rPr>
              <a:t>)</a:t>
            </a:r>
            <a:endParaRPr lang="ne-NP" sz="2300" b="1">
              <a:solidFill>
                <a:srgbClr val="0000FF"/>
              </a:solidFill>
              <a:latin typeface="Calibri" pitchFamily="34" charset="0"/>
              <a:cs typeface="Kalimati" pitchFamily="2"/>
            </a:endParaRPr>
          </a:p>
          <a:p>
            <a:pPr algn="r"/>
            <a:r>
              <a:rPr lang="en-US" sz="1600" b="1">
                <a:solidFill>
                  <a:srgbClr val="0000FF"/>
                </a:solidFill>
                <a:latin typeface="Calibri" pitchFamily="34" charset="0"/>
                <a:cs typeface="Kalimati" pitchFamily="2"/>
              </a:rPr>
              <a:t>(</a:t>
            </a:r>
            <a:r>
              <a:rPr lang="ne-NP" sz="1600" b="1">
                <a:solidFill>
                  <a:srgbClr val="0000FF"/>
                </a:solidFill>
                <a:latin typeface="Calibri" pitchFamily="34" charset="0"/>
                <a:cs typeface="Kalimati" pitchFamily="2"/>
              </a:rPr>
              <a:t>रकम रु हजारमा</a:t>
            </a:r>
            <a:r>
              <a:rPr lang="en-US" sz="1600" b="1">
                <a:solidFill>
                  <a:srgbClr val="0000FF"/>
                </a:solidFill>
                <a:latin typeface="Calibri" pitchFamily="34" charset="0"/>
                <a:cs typeface="Kalimati" pitchFamily="2"/>
              </a:rPr>
              <a:t>)</a:t>
            </a:r>
            <a:endParaRPr lang="en-GB" sz="2400" b="1">
              <a:solidFill>
                <a:srgbClr val="0000FF"/>
              </a:solidFill>
              <a:latin typeface="Calibri" pitchFamily="34" charset="0"/>
              <a:cs typeface="Kalimati" pitchFamily="2"/>
            </a:endParaRPr>
          </a:p>
        </p:txBody>
      </p:sp>
    </p:spTree>
  </p:cSld>
  <p:clrMapOvr>
    <a:masterClrMapping/>
  </p:clrMapOvr>
  <p:transition>
    <p:zoom/>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p:cNvGraphicFramePr>
            <a:graphicFrameLocks noGrp="1"/>
          </p:cNvGraphicFramePr>
          <p:nvPr/>
        </p:nvGraphicFramePr>
        <p:xfrm>
          <a:off x="93869" y="317808"/>
          <a:ext cx="12053888" cy="6616312"/>
        </p:xfrm>
        <a:graphic>
          <a:graphicData uri="http://schemas.openxmlformats.org/drawingml/2006/table">
            <a:tbl>
              <a:tblPr firstRow="1" bandRow="1">
                <a:tableStyleId>{5C22544A-7EE6-4342-B048-85BDC9FD1C3A}</a:tableStyleId>
              </a:tblPr>
              <a:tblGrid>
                <a:gridCol w="1153040"/>
                <a:gridCol w="2743200"/>
                <a:gridCol w="1288473"/>
                <a:gridCol w="1653161"/>
                <a:gridCol w="937639"/>
                <a:gridCol w="4278375"/>
              </a:tblGrid>
              <a:tr h="792396">
                <a:tc>
                  <a:txBody>
                    <a:bodyPr/>
                    <a:lstStyle/>
                    <a:p>
                      <a:pPr algn="ctr"/>
                      <a:r>
                        <a:rPr lang="ne-NP" sz="1600" dirty="0" smtClean="0">
                          <a:cs typeface="Kalimati" pitchFamily="2"/>
                        </a:rPr>
                        <a:t>ब</a:t>
                      </a:r>
                      <a:r>
                        <a:rPr lang="en-US" sz="1600" dirty="0" smtClean="0">
                          <a:cs typeface="Kalimati" pitchFamily="2"/>
                        </a:rPr>
                        <a:t>.</a:t>
                      </a:r>
                      <a:r>
                        <a:rPr lang="ne-NP" sz="1600" dirty="0" smtClean="0">
                          <a:cs typeface="Kalimati" pitchFamily="2"/>
                        </a:rPr>
                        <a:t>नं</a:t>
                      </a:r>
                      <a:r>
                        <a:rPr lang="en-US" sz="1600" dirty="0" smtClean="0">
                          <a:cs typeface="Kalimati" pitchFamily="2"/>
                        </a:rPr>
                        <a:t>.</a:t>
                      </a:r>
                      <a:r>
                        <a:rPr lang="ne-NP" sz="1600" dirty="0" smtClean="0">
                          <a:cs typeface="Kalimati" pitchFamily="2"/>
                        </a:rPr>
                        <a:t>शी</a:t>
                      </a:r>
                      <a:r>
                        <a:rPr lang="en-US" sz="1600" dirty="0" smtClean="0">
                          <a:cs typeface="Kalimati" pitchFamily="2"/>
                        </a:rPr>
                        <a:t>.</a:t>
                      </a:r>
                      <a:r>
                        <a:rPr lang="ne-NP" sz="1600" dirty="0" smtClean="0">
                          <a:cs typeface="Kalimati" pitchFamily="2"/>
                        </a:rPr>
                        <a:t>उ</a:t>
                      </a:r>
                      <a:r>
                        <a:rPr lang="en-US" sz="1600" dirty="0" smtClean="0">
                          <a:cs typeface="Kalimati" pitchFamily="2"/>
                        </a:rPr>
                        <a:t>.</a:t>
                      </a:r>
                      <a:endParaRPr lang="en-US" sz="1600" dirty="0">
                        <a:cs typeface="Kalimati" pitchFamily="2"/>
                      </a:endParaRPr>
                    </a:p>
                  </a:txBody>
                  <a:tcPr marL="121920" marR="121920"/>
                </a:tc>
                <a:tc>
                  <a:txBody>
                    <a:bodyPr/>
                    <a:lstStyle/>
                    <a:p>
                      <a:pPr algn="ctr"/>
                      <a:r>
                        <a:rPr lang="ne-NP" sz="1600" dirty="0" smtClean="0">
                          <a:cs typeface="Kalimati" pitchFamily="2"/>
                        </a:rPr>
                        <a:t>कार्यालय</a:t>
                      </a:r>
                      <a:r>
                        <a:rPr lang="en-GB" sz="1600" dirty="0" smtClean="0">
                          <a:cs typeface="Kalimati" pitchFamily="2"/>
                        </a:rPr>
                        <a:t>/</a:t>
                      </a:r>
                      <a:r>
                        <a:rPr lang="ne-NP" sz="1600" dirty="0" smtClean="0">
                          <a:cs typeface="Kalimati" pitchFamily="2"/>
                        </a:rPr>
                        <a:t>कार्यक्रम</a:t>
                      </a:r>
                      <a:endParaRPr lang="en-US" sz="1600" dirty="0">
                        <a:cs typeface="Kalimati" pitchFamily="2"/>
                      </a:endParaRPr>
                    </a:p>
                  </a:txBody>
                  <a:tcPr marL="121920" marR="121920"/>
                </a:tc>
                <a:tc>
                  <a:txBody>
                    <a:bodyPr/>
                    <a:lstStyle/>
                    <a:p>
                      <a:pPr algn="ctr"/>
                      <a:r>
                        <a:rPr lang="ne-NP" sz="1600" dirty="0" smtClean="0">
                          <a:cs typeface="Kalimati" pitchFamily="2"/>
                        </a:rPr>
                        <a:t>चौमासिक विनियोजन</a:t>
                      </a:r>
                      <a:r>
                        <a:rPr lang="ne-NP" sz="1600" baseline="0" dirty="0" smtClean="0">
                          <a:cs typeface="Kalimati" pitchFamily="2"/>
                        </a:rPr>
                        <a:t> रकम</a:t>
                      </a:r>
                      <a:endParaRPr lang="en-US" sz="1600" dirty="0">
                        <a:cs typeface="Kalimati" pitchFamily="2"/>
                      </a:endParaRPr>
                    </a:p>
                  </a:txBody>
                  <a:tcPr marL="121920" marR="121920"/>
                </a:tc>
                <a:tc>
                  <a:txBody>
                    <a:bodyPr/>
                    <a:lstStyle/>
                    <a:p>
                      <a:pPr algn="ctr"/>
                      <a:r>
                        <a:rPr lang="ne-NP" sz="1600" dirty="0" smtClean="0">
                          <a:cs typeface="Kalimati" pitchFamily="2"/>
                        </a:rPr>
                        <a:t>२०७५ कार्तिक</a:t>
                      </a:r>
                      <a:r>
                        <a:rPr lang="ne-NP" sz="1600" baseline="0" dirty="0" smtClean="0">
                          <a:cs typeface="Kalimati" pitchFamily="2"/>
                        </a:rPr>
                        <a:t> मसान्तसम्मको यथार्थ खर्च</a:t>
                      </a:r>
                      <a:endParaRPr lang="en-US" sz="1600" dirty="0">
                        <a:cs typeface="Kalimati" pitchFamily="2"/>
                      </a:endParaRPr>
                    </a:p>
                  </a:txBody>
                  <a:tcPr marL="121920" marR="121920"/>
                </a:tc>
                <a:tc>
                  <a:txBody>
                    <a:bodyPr/>
                    <a:lstStyle/>
                    <a:p>
                      <a:pPr algn="ctr"/>
                      <a:r>
                        <a:rPr lang="ne-NP" sz="1600" dirty="0" smtClean="0">
                          <a:cs typeface="Kalimati" pitchFamily="2"/>
                        </a:rPr>
                        <a:t>वित्तीय</a:t>
                      </a:r>
                      <a:r>
                        <a:rPr lang="ne-NP" sz="1600" baseline="0" dirty="0" smtClean="0">
                          <a:cs typeface="Kalimati" pitchFamily="2"/>
                        </a:rPr>
                        <a:t> प्रगति </a:t>
                      </a:r>
                      <a:r>
                        <a:rPr lang="en-US" sz="1600" dirty="0" smtClean="0">
                          <a:cs typeface="Kalimati" pitchFamily="2"/>
                        </a:rPr>
                        <a:t>%</a:t>
                      </a:r>
                      <a:endParaRPr lang="en-US" sz="1600" dirty="0">
                        <a:cs typeface="Kalimati" pitchFamily="2"/>
                      </a:endParaRPr>
                    </a:p>
                  </a:txBody>
                  <a:tcPr marL="121920" marR="12192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ne-NP" sz="1600" dirty="0" smtClean="0">
                          <a:cs typeface="Kalimati" pitchFamily="2"/>
                        </a:rPr>
                        <a:t>भौतिक प्रगति </a:t>
                      </a:r>
                      <a:r>
                        <a:rPr lang="en-US" sz="1600" dirty="0" smtClean="0">
                          <a:cs typeface="Kalimati" pitchFamily="2"/>
                        </a:rPr>
                        <a:t>%</a:t>
                      </a:r>
                      <a:endParaRPr lang="en-US" sz="1600" dirty="0">
                        <a:cs typeface="Kalimati" pitchFamily="2"/>
                      </a:endParaRPr>
                    </a:p>
                  </a:txBody>
                  <a:tcPr marL="121920" marR="121920"/>
                </a:tc>
              </a:tr>
              <a:tr h="293480">
                <a:tc rowSpan="2">
                  <a:txBody>
                    <a:bodyPr/>
                    <a:lstStyle/>
                    <a:p>
                      <a:r>
                        <a:rPr lang="ne-NP" sz="1400" dirty="0" smtClean="0">
                          <a:cs typeface="Kalimati" pitchFamily="2"/>
                        </a:rPr>
                        <a:t>३४५०११४</a:t>
                      </a:r>
                      <a:endParaRPr lang="en-US" sz="1400" dirty="0">
                        <a:cs typeface="Kalimati" pitchFamily="2"/>
                      </a:endParaRPr>
                    </a:p>
                  </a:txBody>
                  <a:tcPr marL="121920" marR="121920"/>
                </a:tc>
                <a:tc rowSpan="2">
                  <a:txBody>
                    <a:bodyPr/>
                    <a:lstStyle/>
                    <a:p>
                      <a:r>
                        <a:rPr lang="ne-NP" sz="1400" b="1" i="0" u="none" strike="noStrike" kern="1200" dirty="0" smtClean="0">
                          <a:solidFill>
                            <a:srgbClr val="002060"/>
                          </a:solidFill>
                          <a:latin typeface="Preeti" pitchFamily="2" charset="0"/>
                          <a:ea typeface="+mn-ea"/>
                          <a:cs typeface="Kalimati" pitchFamily="2"/>
                        </a:rPr>
                        <a:t>रक्षा मन्त्रालय</a:t>
                      </a:r>
                    </a:p>
                    <a:p>
                      <a:r>
                        <a:rPr lang="ne-NP" sz="1400" b="1" i="0" u="none" strike="noStrike" kern="1200" dirty="0" smtClean="0">
                          <a:solidFill>
                            <a:srgbClr val="002060"/>
                          </a:solidFill>
                          <a:latin typeface="Preeti" pitchFamily="2" charset="0"/>
                          <a:ea typeface="+mn-ea"/>
                          <a:cs typeface="Kalimati" pitchFamily="2"/>
                        </a:rPr>
                        <a:t>मन्त्रालय भवन निर्माण</a:t>
                      </a:r>
                      <a:endParaRPr lang="en-US" sz="1400" b="1" i="0" u="none" strike="noStrike" kern="1200" dirty="0">
                        <a:solidFill>
                          <a:srgbClr val="002060"/>
                        </a:solidFill>
                        <a:latin typeface="Preeti" pitchFamily="2" charset="0"/>
                        <a:ea typeface="+mn-ea"/>
                        <a:cs typeface="Kalimati" pitchFamily="2"/>
                      </a:endParaRPr>
                    </a:p>
                  </a:txBody>
                  <a:tcPr marL="121920" marR="121920"/>
                </a:tc>
                <a:tc>
                  <a:txBody>
                    <a:bodyPr/>
                    <a:lstStyle/>
                    <a:p>
                      <a:pPr algn="r"/>
                      <a:r>
                        <a:rPr lang="ne-NP" sz="1400" dirty="0" smtClean="0">
                          <a:cs typeface="Kalimati" pitchFamily="2"/>
                        </a:rPr>
                        <a:t>२१०</a:t>
                      </a:r>
                      <a:endParaRPr lang="en-US" sz="1400" dirty="0">
                        <a:cs typeface="Kalimati" pitchFamily="2"/>
                      </a:endParaRPr>
                    </a:p>
                  </a:txBody>
                  <a:tcPr>
                    <a:solidFill>
                      <a:srgbClr val="00B050"/>
                    </a:solidFill>
                  </a:tcPr>
                </a:tc>
                <a:tc>
                  <a:txBody>
                    <a:bodyPr/>
                    <a:lstStyle/>
                    <a:p>
                      <a:pPr algn="r"/>
                      <a:r>
                        <a:rPr lang="ne-NP" sz="1400" dirty="0" smtClean="0">
                          <a:cs typeface="Kalimati" pitchFamily="2"/>
                        </a:rPr>
                        <a:t>२९५</a:t>
                      </a:r>
                    </a:p>
                  </a:txBody>
                  <a:tcPr>
                    <a:solidFill>
                      <a:schemeClr val="accent4">
                        <a:lumMod val="50000"/>
                      </a:schemeClr>
                    </a:solidFill>
                  </a:tcPr>
                </a:tc>
                <a:tc>
                  <a:txBody>
                    <a:bodyPr/>
                    <a:lstStyle/>
                    <a:p>
                      <a:pPr algn="r"/>
                      <a:r>
                        <a:rPr lang="ne-NP" sz="1400" b="1" dirty="0" smtClean="0">
                          <a:cs typeface="Kalimati" pitchFamily="2"/>
                        </a:rPr>
                        <a:t>१४०.४७</a:t>
                      </a:r>
                    </a:p>
                  </a:txBody>
                  <a:tcPr>
                    <a:solidFill>
                      <a:schemeClr val="accent4">
                        <a:lumMod val="75000"/>
                      </a:schemeClr>
                    </a:solidFill>
                  </a:tcPr>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ne-NP" sz="1400" b="1" dirty="0" smtClean="0">
                          <a:cs typeface="Kalimati" pitchFamily="2"/>
                        </a:rPr>
                        <a:t>       १००</a:t>
                      </a:r>
                      <a:r>
                        <a:rPr lang="en-US" sz="1400" b="1" dirty="0" smtClean="0">
                          <a:cs typeface="Kalimati" pitchFamily="2"/>
                        </a:rPr>
                        <a:t>%</a:t>
                      </a:r>
                    </a:p>
                    <a:p>
                      <a:pPr marL="0" marR="0" indent="0" algn="just" defTabSz="914400" rtl="0" eaLnBrk="1" fontAlgn="auto" latinLnBrk="0" hangingPunct="1">
                        <a:lnSpc>
                          <a:spcPct val="100000"/>
                        </a:lnSpc>
                        <a:spcBef>
                          <a:spcPts val="0"/>
                        </a:spcBef>
                        <a:spcAft>
                          <a:spcPts val="0"/>
                        </a:spcAft>
                        <a:buClrTx/>
                        <a:buSzTx/>
                        <a:buFontTx/>
                        <a:buNone/>
                        <a:tabLst/>
                        <a:defRPr/>
                      </a:pPr>
                      <a:r>
                        <a:rPr lang="ne-NP" sz="1400" dirty="0" smtClean="0">
                          <a:cs typeface="Kalimati" pitchFamily="2"/>
                        </a:rPr>
                        <a:t>भवनको पाँच</a:t>
                      </a:r>
                      <a:r>
                        <a:rPr lang="ne-NP" sz="1400" baseline="0" dirty="0" smtClean="0">
                          <a:cs typeface="Kalimati" pitchFamily="2"/>
                        </a:rPr>
                        <a:t> तलाको ढलान कार्य सम्पन्न भई फिनिसिङ्गको कार्य भइरहेको </a:t>
                      </a:r>
                      <a:endParaRPr lang="en-GB" sz="1400" dirty="0" smtClean="0">
                        <a:cs typeface="Kalimati" pitchFamily="2"/>
                      </a:endParaRPr>
                    </a:p>
                  </a:txBody>
                  <a:tcPr>
                    <a:solidFill>
                      <a:schemeClr val="bg1">
                        <a:lumMod val="75000"/>
                      </a:schemeClr>
                    </a:solidFill>
                  </a:tcPr>
                </a:tc>
              </a:tr>
              <a:tr h="410872">
                <a:tc vMerge="1">
                  <a:txBody>
                    <a:bodyPr/>
                    <a:lstStyle/>
                    <a:p>
                      <a:endParaRPr lang="en-US"/>
                    </a:p>
                  </a:txBody>
                  <a:tcPr/>
                </a:tc>
                <a:tc vMerge="1">
                  <a:txBody>
                    <a:bodyPr/>
                    <a:lstStyle/>
                    <a:p>
                      <a:endParaRPr lang="en-US"/>
                    </a:p>
                  </a:txBody>
                  <a:tcPr/>
                </a:tc>
                <a:tc>
                  <a:txBody>
                    <a:bodyPr/>
                    <a:lstStyle/>
                    <a:p>
                      <a:pPr algn="r"/>
                      <a:r>
                        <a:rPr lang="ne-NP" sz="1400" dirty="0" smtClean="0">
                          <a:cs typeface="Kalimati" pitchFamily="2"/>
                        </a:rPr>
                        <a:t>४००००</a:t>
                      </a:r>
                      <a:endParaRPr lang="en-US" sz="1400" dirty="0">
                        <a:cs typeface="Kalimati" pitchFamily="2"/>
                      </a:endParaRPr>
                    </a:p>
                  </a:txBody>
                  <a:tcPr>
                    <a:solidFill>
                      <a:srgbClr val="00B050"/>
                    </a:solid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ne-NP" sz="1400" kern="1200" dirty="0" smtClean="0">
                          <a:solidFill>
                            <a:schemeClr val="dk1"/>
                          </a:solidFill>
                          <a:latin typeface="+mn-lt"/>
                          <a:ea typeface="+mn-ea"/>
                          <a:cs typeface="Kalimati" pitchFamily="2"/>
                        </a:rPr>
                        <a:t>२६२८६</a:t>
                      </a:r>
                      <a:endParaRPr lang="en-US" sz="1400" kern="1200" dirty="0" smtClean="0">
                        <a:solidFill>
                          <a:schemeClr val="dk1"/>
                        </a:solidFill>
                        <a:latin typeface="+mn-lt"/>
                        <a:ea typeface="+mn-ea"/>
                        <a:cs typeface="Kalimati" pitchFamily="2"/>
                      </a:endParaRPr>
                    </a:p>
                  </a:txBody>
                  <a:tcPr>
                    <a:solidFill>
                      <a:schemeClr val="accent4">
                        <a:lumMod val="50000"/>
                      </a:schemeClr>
                    </a:solid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ne-NP" sz="1400" b="1" dirty="0" smtClean="0">
                          <a:cs typeface="Kalimati" pitchFamily="2"/>
                        </a:rPr>
                        <a:t>६५</a:t>
                      </a:r>
                      <a:r>
                        <a:rPr lang="en-US" sz="1400" b="1" dirty="0" smtClean="0">
                          <a:cs typeface="Kalimati" pitchFamily="2"/>
                        </a:rPr>
                        <a:t>.</a:t>
                      </a:r>
                      <a:r>
                        <a:rPr lang="ne-NP" sz="1400" b="1" dirty="0" smtClean="0">
                          <a:cs typeface="Kalimati" pitchFamily="2"/>
                        </a:rPr>
                        <a:t>७२</a:t>
                      </a:r>
                      <a:endParaRPr lang="en-US" sz="1400" b="1" kern="1200" dirty="0" smtClean="0">
                        <a:solidFill>
                          <a:schemeClr val="dk1"/>
                        </a:solidFill>
                        <a:latin typeface="+mn-lt"/>
                        <a:ea typeface="+mn-ea"/>
                        <a:cs typeface="Kalimati" pitchFamily="2"/>
                      </a:endParaRPr>
                    </a:p>
                  </a:txBody>
                  <a:tcPr>
                    <a:solidFill>
                      <a:schemeClr val="accent4">
                        <a:lumMod val="75000"/>
                      </a:schemeClr>
                    </a:solidFill>
                  </a:tcPr>
                </a:tc>
                <a:tc vMerge="1">
                  <a:txBody>
                    <a:bodyPr/>
                    <a:lstStyle/>
                    <a:p>
                      <a:endParaRPr lang="en-US"/>
                    </a:p>
                  </a:txBody>
                  <a:tcPr/>
                </a:tc>
              </a:tr>
              <a:tr h="2934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e-NP" sz="1400" dirty="0" smtClean="0">
                          <a:cs typeface="Kalimati" pitchFamily="2"/>
                        </a:rPr>
                        <a:t>३४५०१२४</a:t>
                      </a:r>
                      <a:endParaRPr lang="en-US" sz="1400" dirty="0">
                        <a:cs typeface="Kalimati" pitchFamily="2"/>
                      </a:endParaRPr>
                    </a:p>
                  </a:txBody>
                  <a:tcPr marL="121920" marR="121920"/>
                </a:tc>
                <a:tc>
                  <a:txBody>
                    <a:bodyPr/>
                    <a:lstStyle/>
                    <a:p>
                      <a:r>
                        <a:rPr lang="ne-NP" sz="1400" b="1" i="0" u="none" strike="noStrike" kern="1200" dirty="0" smtClean="0">
                          <a:solidFill>
                            <a:srgbClr val="002060"/>
                          </a:solidFill>
                          <a:latin typeface="Preeti" pitchFamily="2" charset="0"/>
                          <a:ea typeface="+mn-ea"/>
                          <a:cs typeface="Kalimati" pitchFamily="2"/>
                        </a:rPr>
                        <a:t>राष्ट्रिय सुरक्षा परिषद् सचिवालय</a:t>
                      </a:r>
                      <a:endParaRPr lang="en-US" sz="1400" b="1" i="0" u="none" strike="noStrike" kern="1200" dirty="0">
                        <a:solidFill>
                          <a:srgbClr val="002060"/>
                        </a:solidFill>
                        <a:latin typeface="Preeti" pitchFamily="2" charset="0"/>
                        <a:ea typeface="+mn-ea"/>
                        <a:cs typeface="Kalimati" pitchFamily="2"/>
                      </a:endParaRPr>
                    </a:p>
                  </a:txBody>
                  <a:tcPr marL="121920" marR="121920"/>
                </a:tc>
                <a:tc>
                  <a:txBody>
                    <a:bodyPr/>
                    <a:lstStyle/>
                    <a:p>
                      <a:pPr algn="r"/>
                      <a:r>
                        <a:rPr lang="ne-NP" sz="1400" dirty="0" smtClean="0">
                          <a:solidFill>
                            <a:schemeClr val="tx1"/>
                          </a:solidFill>
                          <a:cs typeface="Kalimati" pitchFamily="2"/>
                        </a:rPr>
                        <a:t>५२५</a:t>
                      </a:r>
                      <a:endParaRPr lang="en-US" sz="1400" dirty="0">
                        <a:solidFill>
                          <a:schemeClr val="tx1"/>
                        </a:solidFill>
                        <a:cs typeface="Kalimati" pitchFamily="2"/>
                      </a:endParaRPr>
                    </a:p>
                  </a:txBody>
                  <a:tcPr marL="121920" marR="121920">
                    <a:solidFill>
                      <a:srgbClr val="00B050"/>
                    </a:solidFill>
                  </a:tcPr>
                </a:tc>
                <a:tc>
                  <a:txBody>
                    <a:bodyPr/>
                    <a:lstStyle/>
                    <a:p>
                      <a:pPr algn="r"/>
                      <a:r>
                        <a:rPr lang="ne-NP" sz="1400" b="1" dirty="0" smtClean="0">
                          <a:solidFill>
                            <a:srgbClr val="FFFF00"/>
                          </a:solidFill>
                          <a:cs typeface="Kalimati" pitchFamily="2"/>
                        </a:rPr>
                        <a:t>४८२</a:t>
                      </a:r>
                      <a:endParaRPr lang="en-US" sz="1400" b="1" dirty="0">
                        <a:solidFill>
                          <a:srgbClr val="FFFF00"/>
                        </a:solidFill>
                        <a:cs typeface="Kalimati" pitchFamily="2"/>
                      </a:endParaRPr>
                    </a:p>
                  </a:txBody>
                  <a:tcPr marL="121920" marR="121920">
                    <a:solidFill>
                      <a:schemeClr val="accent4">
                        <a:lumMod val="50000"/>
                      </a:schemeClr>
                    </a:solidFill>
                  </a:tcPr>
                </a:tc>
                <a:tc>
                  <a:txBody>
                    <a:bodyPr/>
                    <a:lstStyle/>
                    <a:p>
                      <a:pPr algn="r"/>
                      <a:r>
                        <a:rPr lang="ne-NP" sz="1400" b="1" dirty="0" smtClean="0">
                          <a:solidFill>
                            <a:schemeClr val="tx1"/>
                          </a:solidFill>
                          <a:cs typeface="Kalimati" pitchFamily="2"/>
                        </a:rPr>
                        <a:t>९१</a:t>
                      </a:r>
                      <a:r>
                        <a:rPr lang="en-US" sz="1400" b="1" dirty="0" smtClean="0">
                          <a:solidFill>
                            <a:schemeClr val="tx1"/>
                          </a:solidFill>
                          <a:cs typeface="Kalimati" pitchFamily="2"/>
                        </a:rPr>
                        <a:t>.</a:t>
                      </a:r>
                      <a:r>
                        <a:rPr lang="ne-NP" sz="1400" b="1" dirty="0" smtClean="0">
                          <a:solidFill>
                            <a:schemeClr val="tx1"/>
                          </a:solidFill>
                          <a:cs typeface="Kalimati" pitchFamily="2"/>
                        </a:rPr>
                        <a:t>८</a:t>
                      </a:r>
                    </a:p>
                  </a:txBody>
                  <a:tcPr marL="121920" marR="121920">
                    <a:solidFill>
                      <a:schemeClr val="accent4">
                        <a:lumMod val="75000"/>
                      </a:schemeClr>
                    </a:solidFill>
                  </a:tcPr>
                </a:tc>
                <a:tc>
                  <a:txBody>
                    <a:bodyPr/>
                    <a:lstStyle/>
                    <a:p>
                      <a:pPr marL="0" marR="0" lvl="2" indent="0" algn="ctr" defTabSz="914400" rtl="0" eaLnBrk="1" fontAlgn="auto" latinLnBrk="0" hangingPunct="1">
                        <a:lnSpc>
                          <a:spcPct val="100000"/>
                        </a:lnSpc>
                        <a:spcBef>
                          <a:spcPts val="0"/>
                        </a:spcBef>
                        <a:spcAft>
                          <a:spcPts val="0"/>
                        </a:spcAft>
                        <a:buClrTx/>
                        <a:buSzTx/>
                        <a:buFontTx/>
                        <a:buNone/>
                        <a:tabLst/>
                        <a:defRPr/>
                      </a:pPr>
                      <a:r>
                        <a:rPr lang="ne-NP" sz="1400" b="1" dirty="0" smtClean="0">
                          <a:solidFill>
                            <a:schemeClr val="tx1"/>
                          </a:solidFill>
                          <a:cs typeface="Kalimati" pitchFamily="2"/>
                        </a:rPr>
                        <a:t>       १००</a:t>
                      </a:r>
                      <a:r>
                        <a:rPr lang="en-US" sz="1400" dirty="0" smtClean="0">
                          <a:cs typeface="Kalimati" pitchFamily="2"/>
                        </a:rPr>
                        <a:t>%</a:t>
                      </a:r>
                      <a:endParaRPr lang="en-US" sz="1400" b="1" dirty="0" smtClean="0">
                        <a:solidFill>
                          <a:schemeClr val="tx1"/>
                        </a:solidFill>
                        <a:cs typeface="Kalimati" pitchFamily="2"/>
                      </a:endParaRPr>
                    </a:p>
                  </a:txBody>
                  <a:tcPr marL="121920" marR="121920">
                    <a:solidFill>
                      <a:schemeClr val="bg1">
                        <a:lumMod val="75000"/>
                      </a:schemeClr>
                    </a:solidFill>
                  </a:tcPr>
                </a:tc>
              </a:tr>
              <a:tr h="133707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e-NP" sz="1400" dirty="0" smtClean="0">
                          <a:cs typeface="Kalimati" pitchFamily="2"/>
                        </a:rPr>
                        <a:t>३४५०१३४</a:t>
                      </a:r>
                      <a:endParaRPr lang="en-US" sz="1400" dirty="0">
                        <a:cs typeface="Kalimati" pitchFamily="2"/>
                      </a:endParaRPr>
                    </a:p>
                  </a:txBody>
                  <a:tcPr marL="121920" marR="121920"/>
                </a:tc>
                <a:tc>
                  <a:txBody>
                    <a:bodyPr/>
                    <a:lstStyle/>
                    <a:p>
                      <a:r>
                        <a:rPr lang="ne-NP" sz="1400" b="1" i="0" u="none" strike="noStrike" kern="1200" dirty="0" smtClean="0">
                          <a:solidFill>
                            <a:srgbClr val="002060"/>
                          </a:solidFill>
                          <a:latin typeface="Preeti" pitchFamily="2" charset="0"/>
                          <a:ea typeface="+mn-ea"/>
                          <a:cs typeface="Kalimati" pitchFamily="2"/>
                        </a:rPr>
                        <a:t>जंगी अड्डा</a:t>
                      </a:r>
                      <a:endParaRPr lang="en-US" sz="1400" b="1" i="0" u="none" strike="noStrike" kern="1200" dirty="0">
                        <a:solidFill>
                          <a:srgbClr val="002060"/>
                        </a:solidFill>
                        <a:latin typeface="Preeti" pitchFamily="2" charset="0"/>
                        <a:ea typeface="+mn-ea"/>
                        <a:cs typeface="Kalimati" pitchFamily="2"/>
                      </a:endParaRPr>
                    </a:p>
                  </a:txBody>
                  <a:tcPr marL="121920" marR="121920"/>
                </a:tc>
                <a:tc>
                  <a:txBody>
                    <a:bodyPr/>
                    <a:lstStyle/>
                    <a:p>
                      <a:pPr algn="r"/>
                      <a:r>
                        <a:rPr lang="ne-NP" sz="1400" b="1" dirty="0" smtClean="0">
                          <a:solidFill>
                            <a:schemeClr val="tx1"/>
                          </a:solidFill>
                          <a:cs typeface="Kalimati" pitchFamily="2"/>
                        </a:rPr>
                        <a:t>१</a:t>
                      </a:r>
                      <a:r>
                        <a:rPr lang="en-US" sz="1400" b="1" dirty="0" smtClean="0">
                          <a:solidFill>
                            <a:schemeClr val="tx1"/>
                          </a:solidFill>
                          <a:cs typeface="Kalimati" pitchFamily="2"/>
                        </a:rPr>
                        <a:t>,</a:t>
                      </a:r>
                      <a:r>
                        <a:rPr lang="ne-NP" sz="1400" b="1" dirty="0" smtClean="0">
                          <a:solidFill>
                            <a:schemeClr val="tx1"/>
                          </a:solidFill>
                          <a:cs typeface="Kalimati" pitchFamily="2"/>
                        </a:rPr>
                        <a:t>९५२</a:t>
                      </a:r>
                      <a:r>
                        <a:rPr lang="en-US" sz="1400" b="1" dirty="0" smtClean="0">
                          <a:solidFill>
                            <a:schemeClr val="tx1"/>
                          </a:solidFill>
                          <a:cs typeface="Kalimati" pitchFamily="2"/>
                        </a:rPr>
                        <a:t>,</a:t>
                      </a:r>
                      <a:r>
                        <a:rPr lang="ne-NP" sz="1400" b="1" dirty="0" smtClean="0">
                          <a:solidFill>
                            <a:schemeClr val="tx1"/>
                          </a:solidFill>
                          <a:cs typeface="Kalimati" pitchFamily="2"/>
                        </a:rPr>
                        <a:t>५०१</a:t>
                      </a:r>
                      <a:endParaRPr lang="en-US" sz="1400" b="1" dirty="0">
                        <a:solidFill>
                          <a:schemeClr val="tx1"/>
                        </a:solidFill>
                        <a:cs typeface="Kalimati" pitchFamily="2"/>
                      </a:endParaRPr>
                    </a:p>
                  </a:txBody>
                  <a:tcPr>
                    <a:solidFill>
                      <a:srgbClr val="00B050"/>
                    </a:solidFill>
                  </a:tcPr>
                </a:tc>
                <a:tc>
                  <a:txBody>
                    <a:bodyPr/>
                    <a:lstStyle/>
                    <a:p>
                      <a:pPr algn="r"/>
                      <a:r>
                        <a:rPr lang="ne-NP" sz="1400" b="1" dirty="0" smtClean="0">
                          <a:solidFill>
                            <a:srgbClr val="FFFF00"/>
                          </a:solidFill>
                          <a:cs typeface="Kalimati" pitchFamily="2"/>
                        </a:rPr>
                        <a:t>७</a:t>
                      </a:r>
                      <a:r>
                        <a:rPr lang="en-US" sz="1400" b="1" dirty="0" smtClean="0">
                          <a:solidFill>
                            <a:srgbClr val="FFFF00"/>
                          </a:solidFill>
                          <a:cs typeface="Kalimati" pitchFamily="2"/>
                        </a:rPr>
                        <a:t>,</a:t>
                      </a:r>
                      <a:r>
                        <a:rPr lang="ne-NP" sz="1400" b="1" dirty="0" smtClean="0">
                          <a:solidFill>
                            <a:srgbClr val="FFFF00"/>
                          </a:solidFill>
                          <a:cs typeface="Kalimati" pitchFamily="2"/>
                        </a:rPr>
                        <a:t>३८</a:t>
                      </a:r>
                      <a:r>
                        <a:rPr lang="en-US" sz="1400" b="1" dirty="0" smtClean="0">
                          <a:solidFill>
                            <a:srgbClr val="FFFF00"/>
                          </a:solidFill>
                          <a:cs typeface="Kalimati" pitchFamily="2"/>
                        </a:rPr>
                        <a:t>,</a:t>
                      </a:r>
                      <a:r>
                        <a:rPr lang="ne-NP" sz="1400" b="1" dirty="0" smtClean="0">
                          <a:solidFill>
                            <a:srgbClr val="FFFF00"/>
                          </a:solidFill>
                          <a:cs typeface="Kalimati" pitchFamily="2"/>
                        </a:rPr>
                        <a:t>५३५</a:t>
                      </a:r>
                      <a:endParaRPr lang="en-US" sz="1400" b="1" dirty="0">
                        <a:solidFill>
                          <a:srgbClr val="FFFF00"/>
                        </a:solidFill>
                        <a:cs typeface="Kalimati" pitchFamily="2"/>
                      </a:endParaRPr>
                    </a:p>
                  </a:txBody>
                  <a:tcPr>
                    <a:solidFill>
                      <a:schemeClr val="accent4">
                        <a:lumMod val="50000"/>
                      </a:schemeClr>
                    </a:solid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ne-NP" sz="1400" b="1" dirty="0" smtClean="0">
                          <a:solidFill>
                            <a:schemeClr val="tx1"/>
                          </a:solidFill>
                          <a:cs typeface="Kalimati" pitchFamily="2"/>
                        </a:rPr>
                        <a:t>३७</a:t>
                      </a:r>
                      <a:r>
                        <a:rPr lang="en-US" sz="1400" b="1" dirty="0" smtClean="0">
                          <a:solidFill>
                            <a:schemeClr val="tx1"/>
                          </a:solidFill>
                          <a:cs typeface="Kalimati" pitchFamily="2"/>
                        </a:rPr>
                        <a:t>.</a:t>
                      </a:r>
                      <a:r>
                        <a:rPr lang="ne-NP" sz="1400" b="1" dirty="0" smtClean="0">
                          <a:solidFill>
                            <a:schemeClr val="tx1"/>
                          </a:solidFill>
                          <a:cs typeface="Kalimati" pitchFamily="2"/>
                        </a:rPr>
                        <a:t>८३</a:t>
                      </a:r>
                      <a:endParaRPr lang="en-US" sz="1400" b="1" dirty="0">
                        <a:solidFill>
                          <a:schemeClr val="tx1"/>
                        </a:solidFill>
                        <a:cs typeface="Kalimati" pitchFamily="2"/>
                      </a:endParaRPr>
                    </a:p>
                  </a:txBody>
                  <a:tcPr marL="121920" marR="121920">
                    <a:solidFill>
                      <a:schemeClr val="accent4">
                        <a:lumMod val="75000"/>
                      </a:schemeClr>
                    </a:solidFill>
                  </a:tcPr>
                </a:tc>
                <a:tc>
                  <a:txBody>
                    <a:bodyPr/>
                    <a:lstStyle/>
                    <a:p>
                      <a:pPr marL="166688" indent="-166688" algn="l">
                        <a:buFont typeface="Wingdings" pitchFamily="2" charset="2"/>
                        <a:buChar char="§"/>
                      </a:pPr>
                      <a:r>
                        <a:rPr lang="ne-NP" sz="1400" b="0" dirty="0" smtClean="0">
                          <a:solidFill>
                            <a:schemeClr val="tx1"/>
                          </a:solidFill>
                          <a:cs typeface="Kalimati" pitchFamily="2"/>
                        </a:rPr>
                        <a:t>मेशिनरी औजार</a:t>
                      </a:r>
                      <a:r>
                        <a:rPr lang="ne-NP" sz="1400" b="0" baseline="0" dirty="0" smtClean="0">
                          <a:solidFill>
                            <a:schemeClr val="tx1"/>
                          </a:solidFill>
                          <a:cs typeface="Kalimati" pitchFamily="2"/>
                        </a:rPr>
                        <a:t> शीर्षकको </a:t>
                      </a:r>
                      <a:r>
                        <a:rPr lang="en-US" sz="1400" b="0" dirty="0" err="1" smtClean="0">
                          <a:solidFill>
                            <a:schemeClr val="tx1"/>
                          </a:solidFill>
                          <a:cs typeface="Kalimati" pitchFamily="2"/>
                        </a:rPr>
                        <a:t>LMBIS</a:t>
                      </a:r>
                      <a:r>
                        <a:rPr lang="en-US" sz="1400" b="0" dirty="0" smtClean="0">
                          <a:solidFill>
                            <a:schemeClr val="tx1"/>
                          </a:solidFill>
                          <a:cs typeface="Kalimati" pitchFamily="2"/>
                        </a:rPr>
                        <a:t> Lock </a:t>
                      </a:r>
                      <a:r>
                        <a:rPr lang="ne-NP" sz="1400" b="0" dirty="0" smtClean="0">
                          <a:solidFill>
                            <a:schemeClr val="tx1"/>
                          </a:solidFill>
                          <a:cs typeface="Kalimati" pitchFamily="2"/>
                        </a:rPr>
                        <a:t>भई कार्तिक ८ गते</a:t>
                      </a:r>
                      <a:r>
                        <a:rPr lang="ne-NP" sz="1400" b="0" baseline="0" dirty="0" smtClean="0">
                          <a:solidFill>
                            <a:schemeClr val="tx1"/>
                          </a:solidFill>
                          <a:cs typeface="Kalimati" pitchFamily="2"/>
                        </a:rPr>
                        <a:t> मात्र</a:t>
                      </a:r>
                      <a:r>
                        <a:rPr lang="en-US" sz="1400" b="0" dirty="0" smtClean="0">
                          <a:solidFill>
                            <a:schemeClr val="tx1"/>
                          </a:solidFill>
                          <a:cs typeface="Kalimati" pitchFamily="2"/>
                        </a:rPr>
                        <a:t>Unlock</a:t>
                      </a:r>
                      <a:r>
                        <a:rPr lang="en-US" sz="1400" b="0" baseline="0" dirty="0" smtClean="0">
                          <a:solidFill>
                            <a:schemeClr val="tx1"/>
                          </a:solidFill>
                          <a:cs typeface="Kalimati" pitchFamily="2"/>
                        </a:rPr>
                        <a:t> </a:t>
                      </a:r>
                      <a:r>
                        <a:rPr lang="ne-NP" sz="1400" b="0" dirty="0" smtClean="0">
                          <a:solidFill>
                            <a:schemeClr val="tx1"/>
                          </a:solidFill>
                          <a:cs typeface="Kalimati" pitchFamily="2"/>
                        </a:rPr>
                        <a:t>भएकोले</a:t>
                      </a:r>
                      <a:r>
                        <a:rPr lang="ne-NP" sz="1400" b="0" baseline="0" dirty="0" smtClean="0">
                          <a:solidFill>
                            <a:schemeClr val="tx1"/>
                          </a:solidFill>
                          <a:cs typeface="Kalimati" pitchFamily="2"/>
                        </a:rPr>
                        <a:t> कम वित्तीय प्रगति हुन गएको </a:t>
                      </a:r>
                      <a:endParaRPr lang="ne-NP" sz="1400" b="0" dirty="0" smtClean="0">
                        <a:solidFill>
                          <a:schemeClr val="tx1"/>
                        </a:solidFill>
                        <a:cs typeface="Kalimati" pitchFamily="2"/>
                      </a:endParaRPr>
                    </a:p>
                    <a:p>
                      <a:pPr marL="166688" indent="-166688" algn="l">
                        <a:buFont typeface="Wingdings" pitchFamily="2" charset="2"/>
                        <a:buChar char="§"/>
                      </a:pPr>
                      <a:endParaRPr lang="ne-NP" sz="200" b="0" dirty="0" smtClean="0">
                        <a:solidFill>
                          <a:schemeClr val="tx1"/>
                        </a:solidFill>
                        <a:cs typeface="Kalimati" pitchFamily="2"/>
                      </a:endParaRPr>
                    </a:p>
                    <a:p>
                      <a:pPr marL="166688" indent="-166688" algn="l">
                        <a:buFont typeface="Wingdings" pitchFamily="2" charset="2"/>
                        <a:buChar char="§"/>
                      </a:pPr>
                      <a:r>
                        <a:rPr lang="ne-NP" sz="1400" b="0" dirty="0" smtClean="0">
                          <a:solidFill>
                            <a:schemeClr val="tx1"/>
                          </a:solidFill>
                          <a:cs typeface="Kalimati" pitchFamily="2"/>
                        </a:rPr>
                        <a:t>भवन निर्माणतर्फ टेण्डर</a:t>
                      </a:r>
                      <a:r>
                        <a:rPr lang="ne-NP" sz="1400" b="0" baseline="0" dirty="0" smtClean="0">
                          <a:solidFill>
                            <a:schemeClr val="tx1"/>
                          </a:solidFill>
                          <a:cs typeface="Kalimati" pitchFamily="2"/>
                        </a:rPr>
                        <a:t> प्रक्रिया र जग खन्न्ने काम</a:t>
                      </a:r>
                      <a:r>
                        <a:rPr lang="en-US" sz="1400" b="0" baseline="0" dirty="0" smtClean="0">
                          <a:solidFill>
                            <a:schemeClr val="tx1"/>
                          </a:solidFill>
                          <a:cs typeface="Kalimati" pitchFamily="2"/>
                        </a:rPr>
                        <a:t>, </a:t>
                      </a:r>
                      <a:r>
                        <a:rPr lang="ne-NP" sz="1400" b="0" baseline="0" dirty="0" smtClean="0">
                          <a:solidFill>
                            <a:schemeClr val="tx1"/>
                          </a:solidFill>
                          <a:cs typeface="Kalimati" pitchFamily="2"/>
                        </a:rPr>
                        <a:t>विभिन्न भौतिक पूर्वाधारहरुको स्तरोन्नति</a:t>
                      </a:r>
                      <a:r>
                        <a:rPr lang="en-US" sz="1400" b="0" baseline="0" dirty="0" smtClean="0">
                          <a:solidFill>
                            <a:schemeClr val="tx1"/>
                          </a:solidFill>
                          <a:cs typeface="Kalimati" pitchFamily="2"/>
                        </a:rPr>
                        <a:t>, </a:t>
                      </a:r>
                      <a:r>
                        <a:rPr lang="ne-NP" sz="1400" b="0" baseline="0" dirty="0" smtClean="0">
                          <a:solidFill>
                            <a:schemeClr val="tx1"/>
                          </a:solidFill>
                          <a:cs typeface="Kalimati" pitchFamily="2"/>
                        </a:rPr>
                        <a:t>फर्निचर खरिद र सार्वजनिक निर्माणको प्रक्रिया शुरु भई चौमासिक लक्ष्यको ८०</a:t>
                      </a:r>
                      <a:r>
                        <a:rPr lang="en-US" sz="1400" b="0" baseline="0" dirty="0" smtClean="0">
                          <a:solidFill>
                            <a:schemeClr val="tx1"/>
                          </a:solidFill>
                          <a:cs typeface="Kalimati" pitchFamily="2"/>
                        </a:rPr>
                        <a:t>% </a:t>
                      </a:r>
                      <a:r>
                        <a:rPr lang="ne-NP" sz="1400" b="0" baseline="0" dirty="0" smtClean="0">
                          <a:solidFill>
                            <a:schemeClr val="tx1"/>
                          </a:solidFill>
                          <a:cs typeface="Kalimati" pitchFamily="2"/>
                        </a:rPr>
                        <a:t> प्रगति ।</a:t>
                      </a:r>
                      <a:endParaRPr lang="en-US" sz="1400" b="1" dirty="0">
                        <a:solidFill>
                          <a:schemeClr val="tx1"/>
                        </a:solidFill>
                        <a:cs typeface="Kalimati" pitchFamily="2"/>
                      </a:endParaRPr>
                    </a:p>
                  </a:txBody>
                  <a:tcPr>
                    <a:solidFill>
                      <a:schemeClr val="bg1">
                        <a:lumMod val="75000"/>
                      </a:schemeClr>
                    </a:solidFill>
                  </a:tcPr>
                </a:tc>
              </a:tr>
              <a:tr h="2934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e-NP" sz="1400" dirty="0" smtClean="0">
                          <a:cs typeface="Kalimati" pitchFamily="2"/>
                        </a:rPr>
                        <a:t>३४५०१४४</a:t>
                      </a:r>
                      <a:endParaRPr lang="en-US" sz="1400" dirty="0">
                        <a:cs typeface="Kalimati" pitchFamily="2"/>
                      </a:endParaRPr>
                    </a:p>
                  </a:txBody>
                  <a:tcPr marL="121920" marR="121920"/>
                </a:tc>
                <a:tc>
                  <a:txBody>
                    <a:bodyPr/>
                    <a:lstStyle/>
                    <a:p>
                      <a:r>
                        <a:rPr lang="ne-NP" sz="1400" b="1" i="0" u="none" strike="noStrike" kern="1200" dirty="0" smtClean="0">
                          <a:solidFill>
                            <a:srgbClr val="002060"/>
                          </a:solidFill>
                          <a:latin typeface="Preeti" pitchFamily="2" charset="0"/>
                          <a:ea typeface="+mn-ea"/>
                          <a:cs typeface="Kalimati" pitchFamily="2"/>
                        </a:rPr>
                        <a:t>सैनिक हवाई महानिर्देशनालय</a:t>
                      </a:r>
                      <a:endParaRPr lang="en-US" sz="1400" b="1" i="0" u="none" strike="noStrike" kern="1200" dirty="0">
                        <a:solidFill>
                          <a:srgbClr val="002060"/>
                        </a:solidFill>
                        <a:latin typeface="Preeti" pitchFamily="2" charset="0"/>
                        <a:ea typeface="+mn-ea"/>
                        <a:cs typeface="Kalimati" pitchFamily="2"/>
                      </a:endParaRPr>
                    </a:p>
                  </a:txBody>
                  <a:tcPr marL="121920" marR="121920"/>
                </a:tc>
                <a:tc>
                  <a:txBody>
                    <a:bodyPr/>
                    <a:lstStyle/>
                    <a:p>
                      <a:pPr algn="r"/>
                      <a:r>
                        <a:rPr lang="ne-NP" sz="1400" b="1" dirty="0" smtClean="0">
                          <a:solidFill>
                            <a:schemeClr val="tx1"/>
                          </a:solidFill>
                          <a:cs typeface="Kalimati" pitchFamily="2"/>
                        </a:rPr>
                        <a:t>१५८००</a:t>
                      </a:r>
                      <a:endParaRPr lang="en-US" sz="1400" b="1" dirty="0">
                        <a:solidFill>
                          <a:schemeClr val="tx1"/>
                        </a:solidFill>
                        <a:cs typeface="Kalimati" pitchFamily="2"/>
                      </a:endParaRPr>
                    </a:p>
                  </a:txBody>
                  <a:tcPr>
                    <a:solidFill>
                      <a:srgbClr val="00B050"/>
                    </a:solidFill>
                  </a:tcPr>
                </a:tc>
                <a:tc>
                  <a:txBody>
                    <a:bodyPr/>
                    <a:lstStyle/>
                    <a:p>
                      <a:pPr algn="r"/>
                      <a:r>
                        <a:rPr lang="ne-NP" sz="1400" b="1" dirty="0" smtClean="0">
                          <a:solidFill>
                            <a:srgbClr val="FFFF00"/>
                          </a:solidFill>
                          <a:cs typeface="Kalimati" pitchFamily="2"/>
                        </a:rPr>
                        <a:t>००</a:t>
                      </a:r>
                      <a:endParaRPr lang="en-US" sz="1400" b="1" dirty="0">
                        <a:solidFill>
                          <a:srgbClr val="FFFF00"/>
                        </a:solidFill>
                        <a:cs typeface="Kalimati" pitchFamily="2"/>
                      </a:endParaRPr>
                    </a:p>
                  </a:txBody>
                  <a:tcPr>
                    <a:solidFill>
                      <a:schemeClr val="accent4">
                        <a:lumMod val="50000"/>
                      </a:schemeClr>
                    </a:solidFill>
                  </a:tcPr>
                </a:tc>
                <a:tc>
                  <a:txBody>
                    <a:bodyPr/>
                    <a:lstStyle/>
                    <a:p>
                      <a:pPr algn="r"/>
                      <a:r>
                        <a:rPr lang="en-US" sz="1400" b="1" dirty="0" smtClean="0">
                          <a:solidFill>
                            <a:schemeClr val="tx1"/>
                          </a:solidFill>
                          <a:cs typeface="Kalimati" pitchFamily="2"/>
                        </a:rPr>
                        <a:t>-</a:t>
                      </a:r>
                      <a:endParaRPr lang="en-US" sz="1400" b="1" dirty="0">
                        <a:solidFill>
                          <a:schemeClr val="tx1"/>
                        </a:solidFill>
                        <a:cs typeface="Kalimati" pitchFamily="2"/>
                      </a:endParaRPr>
                    </a:p>
                  </a:txBody>
                  <a:tcPr marL="121920" marR="121920">
                    <a:solidFill>
                      <a:schemeClr val="accent4">
                        <a:lumMod val="75000"/>
                      </a:schemeClr>
                    </a:solidFill>
                  </a:tcPr>
                </a:tc>
                <a:tc>
                  <a:txBody>
                    <a:bodyPr/>
                    <a:lstStyle/>
                    <a:p>
                      <a:pPr lvl="2" algn="ctr"/>
                      <a:r>
                        <a:rPr lang="ne-NP" sz="1400" b="1" dirty="0" smtClean="0">
                          <a:solidFill>
                            <a:schemeClr val="tx1"/>
                          </a:solidFill>
                          <a:cs typeface="Kalimati" pitchFamily="2"/>
                        </a:rPr>
                        <a:t>१००</a:t>
                      </a:r>
                      <a:r>
                        <a:rPr lang="en-US" sz="1400" dirty="0" smtClean="0">
                          <a:cs typeface="Kalimati" pitchFamily="2"/>
                        </a:rPr>
                        <a:t>%</a:t>
                      </a:r>
                      <a:endParaRPr lang="en-US" sz="1400" b="1" dirty="0">
                        <a:solidFill>
                          <a:schemeClr val="tx1"/>
                        </a:solidFill>
                        <a:cs typeface="Kalimati" pitchFamily="2"/>
                      </a:endParaRPr>
                    </a:p>
                  </a:txBody>
                  <a:tcPr>
                    <a:solidFill>
                      <a:schemeClr val="bg1">
                        <a:lumMod val="75000"/>
                      </a:schemeClr>
                    </a:solidFill>
                  </a:tcPr>
                </a:tc>
              </a:tr>
              <a:tr h="293480">
                <a:tc>
                  <a:txBody>
                    <a:bodyPr/>
                    <a:lstStyle/>
                    <a:p>
                      <a:r>
                        <a:rPr lang="ne-NP" sz="1400" dirty="0" smtClean="0">
                          <a:solidFill>
                            <a:schemeClr val="tx1"/>
                          </a:solidFill>
                          <a:cs typeface="Kalimati" pitchFamily="2"/>
                        </a:rPr>
                        <a:t>३</a:t>
                      </a:r>
                      <a:r>
                        <a:rPr lang="ne-NP" sz="1400" kern="1200" dirty="0" smtClean="0">
                          <a:solidFill>
                            <a:schemeClr val="tx1"/>
                          </a:solidFill>
                          <a:latin typeface="+mn-lt"/>
                          <a:ea typeface="+mn-ea"/>
                          <a:cs typeface="Kalimati" pitchFamily="2"/>
                        </a:rPr>
                        <a:t>४५०१५४</a:t>
                      </a:r>
                      <a:endParaRPr lang="en-US" sz="1400" kern="1200" dirty="0">
                        <a:solidFill>
                          <a:schemeClr val="tx1"/>
                        </a:solidFill>
                        <a:latin typeface="+mn-lt"/>
                        <a:ea typeface="+mn-ea"/>
                        <a:cs typeface="Kalimati" pitchFamily="2"/>
                      </a:endParaRPr>
                    </a:p>
                  </a:txBody>
                  <a:tcPr/>
                </a:tc>
                <a:tc>
                  <a:txBody>
                    <a:bodyPr/>
                    <a:lstStyle/>
                    <a:p>
                      <a:pPr marL="0" algn="l" defTabSz="914400" rtl="0" eaLnBrk="1" latinLnBrk="0" hangingPunct="1"/>
                      <a:r>
                        <a:rPr lang="ne-NP" sz="1400" b="1" i="0" u="none" strike="noStrike" kern="1200" dirty="0" smtClean="0">
                          <a:solidFill>
                            <a:srgbClr val="002060"/>
                          </a:solidFill>
                          <a:latin typeface="Preeti" pitchFamily="2" charset="0"/>
                          <a:ea typeface="+mn-ea"/>
                          <a:cs typeface="Kalimati" pitchFamily="2"/>
                        </a:rPr>
                        <a:t>वीरेन्द्र अस्पताल</a:t>
                      </a:r>
                      <a:endParaRPr lang="en-US" sz="1400" b="1" i="0" u="none" strike="noStrike" kern="1200" dirty="0">
                        <a:solidFill>
                          <a:srgbClr val="002060"/>
                        </a:solidFill>
                        <a:latin typeface="Preeti" pitchFamily="2" charset="0"/>
                        <a:ea typeface="+mn-ea"/>
                        <a:cs typeface="Kalimati" pitchFamily="2"/>
                      </a:endParaRPr>
                    </a:p>
                  </a:txBody>
                  <a:tcPr/>
                </a:tc>
                <a:tc>
                  <a:txBody>
                    <a:bodyPr/>
                    <a:lstStyle/>
                    <a:p>
                      <a:pPr algn="r"/>
                      <a:r>
                        <a:rPr lang="ne-NP" sz="1400" b="1" dirty="0" smtClean="0">
                          <a:solidFill>
                            <a:schemeClr val="tx1"/>
                          </a:solidFill>
                          <a:cs typeface="Kalimati" pitchFamily="2"/>
                        </a:rPr>
                        <a:t>१००००</a:t>
                      </a:r>
                      <a:endParaRPr lang="en-US" sz="1400" b="1" dirty="0">
                        <a:solidFill>
                          <a:schemeClr val="tx1"/>
                        </a:solidFill>
                        <a:cs typeface="Kalimati" pitchFamily="2"/>
                      </a:endParaRPr>
                    </a:p>
                  </a:txBody>
                  <a:tcPr>
                    <a:solidFill>
                      <a:srgbClr val="00B050"/>
                    </a:solidFill>
                  </a:tcPr>
                </a:tc>
                <a:tc>
                  <a:txBody>
                    <a:bodyPr/>
                    <a:lstStyle/>
                    <a:p>
                      <a:pPr algn="r"/>
                      <a:r>
                        <a:rPr lang="ne-NP" sz="1400" b="1" dirty="0" smtClean="0">
                          <a:solidFill>
                            <a:srgbClr val="FFFF00"/>
                          </a:solidFill>
                          <a:cs typeface="Kalimati" pitchFamily="2"/>
                        </a:rPr>
                        <a:t>४३०४</a:t>
                      </a:r>
                      <a:endParaRPr lang="en-US" sz="1400" b="1" dirty="0">
                        <a:solidFill>
                          <a:srgbClr val="FFFF00"/>
                        </a:solidFill>
                        <a:cs typeface="Kalimati" pitchFamily="2"/>
                      </a:endParaRPr>
                    </a:p>
                  </a:txBody>
                  <a:tcPr>
                    <a:solidFill>
                      <a:schemeClr val="accent4">
                        <a:lumMod val="50000"/>
                      </a:schemeClr>
                    </a:solid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ne-NP" sz="1400" b="1" dirty="0" smtClean="0">
                          <a:solidFill>
                            <a:schemeClr val="tx1"/>
                          </a:solidFill>
                          <a:cs typeface="Kalimati" pitchFamily="2"/>
                        </a:rPr>
                        <a:t>४३</a:t>
                      </a:r>
                      <a:r>
                        <a:rPr lang="en-US" sz="1400" b="1" dirty="0" smtClean="0">
                          <a:solidFill>
                            <a:schemeClr val="tx1"/>
                          </a:solidFill>
                          <a:cs typeface="Kalimati" pitchFamily="2"/>
                        </a:rPr>
                        <a:t>.</a:t>
                      </a:r>
                      <a:r>
                        <a:rPr lang="ne-NP" sz="1400" b="1" dirty="0" smtClean="0">
                          <a:solidFill>
                            <a:schemeClr val="tx1"/>
                          </a:solidFill>
                          <a:cs typeface="Kalimati" pitchFamily="2"/>
                        </a:rPr>
                        <a:t>०४</a:t>
                      </a:r>
                      <a:endParaRPr lang="en-US" sz="1400" b="1" dirty="0" smtClean="0">
                        <a:solidFill>
                          <a:schemeClr val="tx1"/>
                        </a:solidFill>
                        <a:cs typeface="Kalimati" pitchFamily="2"/>
                      </a:endParaRPr>
                    </a:p>
                  </a:txBody>
                  <a:tcPr marL="121920" marR="121920">
                    <a:solidFill>
                      <a:schemeClr val="accent4">
                        <a:lumMod val="75000"/>
                      </a:schemeClr>
                    </a:solidFill>
                  </a:tcPr>
                </a:tc>
                <a:tc>
                  <a:txBody>
                    <a:bodyPr/>
                    <a:lstStyle/>
                    <a:p>
                      <a:pPr lvl="2" algn="ctr"/>
                      <a:r>
                        <a:rPr lang="ne-NP" sz="1400" b="1" dirty="0" smtClean="0">
                          <a:solidFill>
                            <a:schemeClr val="tx1"/>
                          </a:solidFill>
                          <a:cs typeface="Kalimati" pitchFamily="2"/>
                        </a:rPr>
                        <a:t>९०</a:t>
                      </a:r>
                      <a:r>
                        <a:rPr lang="en-US" sz="1400" dirty="0" smtClean="0">
                          <a:cs typeface="Kalimati" pitchFamily="2"/>
                        </a:rPr>
                        <a:t>%</a:t>
                      </a:r>
                      <a:endParaRPr lang="en-US" sz="1400" b="1" dirty="0">
                        <a:solidFill>
                          <a:schemeClr val="tx1"/>
                        </a:solidFill>
                        <a:cs typeface="Kalimati" pitchFamily="2"/>
                      </a:endParaRPr>
                    </a:p>
                  </a:txBody>
                  <a:tcPr>
                    <a:solidFill>
                      <a:schemeClr val="bg1">
                        <a:lumMod val="75000"/>
                      </a:schemeClr>
                    </a:solidFill>
                  </a:tcPr>
                </a:tc>
              </a:tr>
              <a:tr h="30980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e-NP" sz="1400" dirty="0" smtClean="0">
                          <a:cs typeface="Kalimati" pitchFamily="2"/>
                        </a:rPr>
                        <a:t>३४५०१६४</a:t>
                      </a:r>
                      <a:endParaRPr lang="en-US" sz="1400" dirty="0">
                        <a:cs typeface="Kalimati" pitchFamily="2"/>
                      </a:endParaRPr>
                    </a:p>
                  </a:txBody>
                  <a:tcPr marL="121920" marR="121920"/>
                </a:tc>
                <a:tc>
                  <a:txBody>
                    <a:bodyPr/>
                    <a:lstStyle/>
                    <a:p>
                      <a:r>
                        <a:rPr lang="ne-NP" sz="1400" b="1" i="0" u="none" strike="noStrike" kern="1200" dirty="0" smtClean="0">
                          <a:solidFill>
                            <a:srgbClr val="002060"/>
                          </a:solidFill>
                          <a:latin typeface="Preeti" pitchFamily="2" charset="0"/>
                          <a:ea typeface="+mn-ea"/>
                          <a:cs typeface="Kalimati" pitchFamily="2"/>
                        </a:rPr>
                        <a:t>सैनिक कमाण्ड तथा स्टाफ कलेज</a:t>
                      </a:r>
                      <a:endParaRPr lang="en-US" sz="1400" b="1" i="0" u="none" strike="noStrike" kern="1200" dirty="0">
                        <a:solidFill>
                          <a:srgbClr val="002060"/>
                        </a:solidFill>
                        <a:latin typeface="Preeti" pitchFamily="2" charset="0"/>
                        <a:ea typeface="+mn-ea"/>
                        <a:cs typeface="Kalimati" pitchFamily="2"/>
                      </a:endParaRPr>
                    </a:p>
                  </a:txBody>
                  <a:tcPr marL="121920" marR="121920"/>
                </a:tc>
                <a:tc>
                  <a:txBody>
                    <a:bodyPr/>
                    <a:lstStyle/>
                    <a:p>
                      <a:pPr algn="r"/>
                      <a:r>
                        <a:rPr lang="ne-NP" sz="1400" b="1" dirty="0" smtClean="0">
                          <a:solidFill>
                            <a:schemeClr val="tx1"/>
                          </a:solidFill>
                          <a:cs typeface="Kalimati" pitchFamily="2"/>
                        </a:rPr>
                        <a:t>३०००</a:t>
                      </a:r>
                      <a:endParaRPr lang="en-US" sz="1400" b="1" dirty="0">
                        <a:solidFill>
                          <a:schemeClr val="tx1"/>
                        </a:solidFill>
                        <a:cs typeface="Kalimati" pitchFamily="2"/>
                      </a:endParaRPr>
                    </a:p>
                  </a:txBody>
                  <a:tcPr>
                    <a:solidFill>
                      <a:srgbClr val="00B050"/>
                    </a:solidFill>
                  </a:tcPr>
                </a:tc>
                <a:tc>
                  <a:txBody>
                    <a:bodyPr/>
                    <a:lstStyle/>
                    <a:p>
                      <a:pPr algn="r"/>
                      <a:r>
                        <a:rPr lang="ne-NP" sz="1400" b="1" dirty="0" smtClean="0">
                          <a:solidFill>
                            <a:srgbClr val="FFFF00"/>
                          </a:solidFill>
                          <a:cs typeface="Kalimati" pitchFamily="2"/>
                        </a:rPr>
                        <a:t>२५५२</a:t>
                      </a:r>
                      <a:endParaRPr lang="en-US" sz="1400" b="1" dirty="0">
                        <a:solidFill>
                          <a:srgbClr val="FFFF00"/>
                        </a:solidFill>
                        <a:cs typeface="Kalimati" pitchFamily="2"/>
                      </a:endParaRPr>
                    </a:p>
                  </a:txBody>
                  <a:tcPr>
                    <a:solidFill>
                      <a:schemeClr val="accent4">
                        <a:lumMod val="50000"/>
                      </a:schemeClr>
                    </a:solid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ne-NP" sz="1400" b="1" dirty="0" smtClean="0">
                          <a:solidFill>
                            <a:schemeClr val="tx1"/>
                          </a:solidFill>
                          <a:cs typeface="Kalimati" pitchFamily="2"/>
                        </a:rPr>
                        <a:t>८५.०६</a:t>
                      </a:r>
                      <a:endParaRPr lang="en-US" sz="1400" b="1" dirty="0">
                        <a:solidFill>
                          <a:schemeClr val="tx1"/>
                        </a:solidFill>
                        <a:cs typeface="Kalimati" pitchFamily="2"/>
                      </a:endParaRPr>
                    </a:p>
                  </a:txBody>
                  <a:tcPr marL="121920" marR="121920">
                    <a:solidFill>
                      <a:schemeClr val="accent4">
                        <a:lumMod val="75000"/>
                      </a:schemeClr>
                    </a:solidFill>
                  </a:tcPr>
                </a:tc>
                <a:tc>
                  <a:txBody>
                    <a:bodyPr/>
                    <a:lstStyle/>
                    <a:p>
                      <a:pPr lvl="2" algn="ctr"/>
                      <a:r>
                        <a:rPr lang="ne-NP" sz="1400" b="1" kern="1200" dirty="0" smtClean="0">
                          <a:solidFill>
                            <a:schemeClr val="tx1"/>
                          </a:solidFill>
                          <a:latin typeface="+mn-lt"/>
                          <a:ea typeface="+mn-ea"/>
                          <a:cs typeface="Kalimati" pitchFamily="2"/>
                        </a:rPr>
                        <a:t>१००</a:t>
                      </a:r>
                      <a:r>
                        <a:rPr lang="en-US" sz="1400" dirty="0" smtClean="0">
                          <a:cs typeface="Kalimati" pitchFamily="2"/>
                        </a:rPr>
                        <a:t>%</a:t>
                      </a:r>
                      <a:endParaRPr lang="en-US" sz="1400" b="1" kern="1200" dirty="0">
                        <a:solidFill>
                          <a:schemeClr val="tx1"/>
                        </a:solidFill>
                        <a:latin typeface="+mn-lt"/>
                        <a:ea typeface="+mn-ea"/>
                        <a:cs typeface="Kalimati" pitchFamily="2"/>
                      </a:endParaRPr>
                    </a:p>
                  </a:txBody>
                  <a:tcPr>
                    <a:solidFill>
                      <a:schemeClr val="bg1">
                        <a:lumMod val="75000"/>
                      </a:schemeClr>
                    </a:solidFill>
                  </a:tcPr>
                </a:tc>
              </a:tr>
              <a:tr h="2934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e-NP" sz="1400" dirty="0" smtClean="0">
                          <a:cs typeface="Kalimati" pitchFamily="2"/>
                        </a:rPr>
                        <a:t>३४५०१८४</a:t>
                      </a:r>
                      <a:endParaRPr lang="en-US" sz="1400" dirty="0">
                        <a:cs typeface="Kalimati" pitchFamily="2"/>
                      </a:endParaRPr>
                    </a:p>
                  </a:txBody>
                  <a:tcPr marL="121920" marR="12192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e-NP" sz="1400" b="1" i="0" u="none" strike="noStrike" kern="1200" dirty="0" smtClean="0">
                          <a:solidFill>
                            <a:srgbClr val="002060"/>
                          </a:solidFill>
                          <a:latin typeface="Preeti" pitchFamily="2" charset="0"/>
                          <a:ea typeface="+mn-ea"/>
                          <a:cs typeface="Kalimati" pitchFamily="2"/>
                        </a:rPr>
                        <a:t>राष्ट्रिय सेवा दल</a:t>
                      </a:r>
                      <a:endParaRPr lang="en-US" sz="1400" b="1" i="0" u="none" strike="noStrike" kern="1200" dirty="0" smtClean="0">
                        <a:solidFill>
                          <a:srgbClr val="002060"/>
                        </a:solidFill>
                        <a:latin typeface="Preeti" pitchFamily="2" charset="0"/>
                        <a:ea typeface="+mn-ea"/>
                        <a:cs typeface="Kalimati" pitchFamily="2"/>
                      </a:endParaRPr>
                    </a:p>
                  </a:txBody>
                  <a:tcPr marL="121920" marR="121920"/>
                </a:tc>
                <a:tc>
                  <a:txBody>
                    <a:bodyPr/>
                    <a:lstStyle/>
                    <a:p>
                      <a:pPr algn="r"/>
                      <a:r>
                        <a:rPr lang="ne-NP" sz="1400" b="1" dirty="0" smtClean="0">
                          <a:solidFill>
                            <a:schemeClr val="tx1"/>
                          </a:solidFill>
                          <a:cs typeface="Kalimati" pitchFamily="2"/>
                        </a:rPr>
                        <a:t>३४०४०</a:t>
                      </a:r>
                      <a:endParaRPr lang="en-US" sz="1400" b="1" dirty="0">
                        <a:solidFill>
                          <a:schemeClr val="tx1"/>
                        </a:solidFill>
                        <a:cs typeface="Kalimati" pitchFamily="2"/>
                      </a:endParaRPr>
                    </a:p>
                  </a:txBody>
                  <a:tcPr>
                    <a:solidFill>
                      <a:srgbClr val="00B050"/>
                    </a:solidFill>
                  </a:tcPr>
                </a:tc>
                <a:tc>
                  <a:txBody>
                    <a:bodyPr/>
                    <a:lstStyle/>
                    <a:p>
                      <a:pPr algn="r"/>
                      <a:r>
                        <a:rPr lang="ne-NP" sz="1400" b="1" dirty="0" smtClean="0">
                          <a:solidFill>
                            <a:srgbClr val="FFFF00"/>
                          </a:solidFill>
                          <a:cs typeface="Kalimati" pitchFamily="2"/>
                        </a:rPr>
                        <a:t>१७४८</a:t>
                      </a:r>
                      <a:endParaRPr lang="en-US" sz="1400" b="1" dirty="0">
                        <a:solidFill>
                          <a:srgbClr val="FFFF00"/>
                        </a:solidFill>
                        <a:cs typeface="Kalimati" pitchFamily="2"/>
                      </a:endParaRPr>
                    </a:p>
                  </a:txBody>
                  <a:tcPr>
                    <a:solidFill>
                      <a:schemeClr val="accent4">
                        <a:lumMod val="50000"/>
                      </a:schemeClr>
                    </a:solid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ne-NP" sz="1400" b="1" kern="1200" dirty="0" smtClean="0">
                          <a:solidFill>
                            <a:schemeClr val="tx1"/>
                          </a:solidFill>
                          <a:latin typeface="+mn-lt"/>
                          <a:ea typeface="+mn-ea"/>
                          <a:cs typeface="Kalimati" pitchFamily="2"/>
                        </a:rPr>
                        <a:t>५.१</a:t>
                      </a:r>
                      <a:endParaRPr lang="en-US" sz="1400" b="1" kern="1200" dirty="0">
                        <a:solidFill>
                          <a:schemeClr val="tx1"/>
                        </a:solidFill>
                        <a:latin typeface="+mn-lt"/>
                        <a:ea typeface="+mn-ea"/>
                        <a:cs typeface="Kalimati" pitchFamily="2"/>
                      </a:endParaRPr>
                    </a:p>
                  </a:txBody>
                  <a:tcPr marL="121920" marR="121920">
                    <a:solidFill>
                      <a:schemeClr val="accent4">
                        <a:lumMod val="75000"/>
                      </a:schemeClr>
                    </a:solidFill>
                  </a:tcPr>
                </a:tc>
                <a:tc>
                  <a:txBody>
                    <a:bodyPr/>
                    <a:lstStyle/>
                    <a:p>
                      <a:pPr lvl="2" algn="ctr"/>
                      <a:r>
                        <a:rPr lang="ne-NP" sz="1400" b="1" kern="1200" dirty="0" smtClean="0">
                          <a:solidFill>
                            <a:schemeClr val="tx1"/>
                          </a:solidFill>
                          <a:latin typeface="+mn-lt"/>
                          <a:ea typeface="+mn-ea"/>
                          <a:cs typeface="Kalimati" pitchFamily="2"/>
                        </a:rPr>
                        <a:t>१००</a:t>
                      </a:r>
                      <a:r>
                        <a:rPr lang="en-US" sz="1400" dirty="0" smtClean="0">
                          <a:cs typeface="Kalimati" pitchFamily="2"/>
                        </a:rPr>
                        <a:t>%</a:t>
                      </a:r>
                      <a:endParaRPr lang="en-US" sz="1400" b="1" kern="1200" dirty="0">
                        <a:solidFill>
                          <a:schemeClr val="tx1"/>
                        </a:solidFill>
                        <a:latin typeface="+mn-lt"/>
                        <a:ea typeface="+mn-ea"/>
                        <a:cs typeface="Kalimati" pitchFamily="2"/>
                      </a:endParaRPr>
                    </a:p>
                  </a:txBody>
                  <a:tcPr>
                    <a:solidFill>
                      <a:schemeClr val="bg1">
                        <a:lumMod val="75000"/>
                      </a:schemeClr>
                    </a:solidFill>
                  </a:tcPr>
                </a:tc>
              </a:tr>
              <a:tr h="2934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e-NP" sz="1400" b="0" i="0" u="none" strike="noStrike" dirty="0" smtClean="0">
                          <a:solidFill>
                            <a:srgbClr val="002060"/>
                          </a:solidFill>
                          <a:latin typeface="Ank-Cast"/>
                        </a:rPr>
                        <a:t>३३७४१४</a:t>
                      </a:r>
                      <a:endParaRPr lang="en-US" sz="1400" dirty="0">
                        <a:cs typeface="Kalimati" pitchFamily="2"/>
                      </a:endParaRPr>
                    </a:p>
                  </a:txBody>
                  <a:tcPr marL="121920" marR="12192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e-NP" sz="1400" b="1" i="0" u="none" strike="noStrike" dirty="0" smtClean="0">
                          <a:solidFill>
                            <a:srgbClr val="002060"/>
                          </a:solidFill>
                          <a:latin typeface="Preeti" pitchFamily="2" charset="0"/>
                          <a:cs typeface="Kalimati" pitchFamily="2"/>
                        </a:rPr>
                        <a:t>काठमाण्डौ-तराई</a:t>
                      </a:r>
                      <a:r>
                        <a:rPr lang="en-GB" sz="1400" b="1" i="0" u="none" strike="noStrike" kern="1200" dirty="0" smtClean="0">
                          <a:solidFill>
                            <a:srgbClr val="002060"/>
                          </a:solidFill>
                          <a:latin typeface="+mn-lt"/>
                          <a:ea typeface="+mn-ea"/>
                          <a:cs typeface="Kalimati" pitchFamily="2"/>
                        </a:rPr>
                        <a:t>/</a:t>
                      </a:r>
                      <a:r>
                        <a:rPr lang="ne-NP" sz="1400" b="1" i="0" u="none" strike="noStrike" dirty="0" smtClean="0">
                          <a:solidFill>
                            <a:srgbClr val="002060"/>
                          </a:solidFill>
                          <a:latin typeface="Preeti" pitchFamily="2" charset="0"/>
                          <a:cs typeface="Kalimati" pitchFamily="2"/>
                        </a:rPr>
                        <a:t>मधेश द्रुतमार्ग</a:t>
                      </a:r>
                      <a:r>
                        <a:rPr lang="ne-NP" sz="1400" b="1" i="0" u="none" strike="noStrike" baseline="0" dirty="0" smtClean="0">
                          <a:solidFill>
                            <a:srgbClr val="002060"/>
                          </a:solidFill>
                          <a:latin typeface="Preeti" pitchFamily="2" charset="0"/>
                          <a:cs typeface="Kalimati" pitchFamily="2"/>
                        </a:rPr>
                        <a:t> </a:t>
                      </a:r>
                      <a:endParaRPr lang="en-GB" sz="1400" b="1" i="0" u="none" strike="noStrike" dirty="0" smtClean="0">
                        <a:solidFill>
                          <a:srgbClr val="002060"/>
                        </a:solidFill>
                        <a:latin typeface="Preeti" pitchFamily="2" charset="0"/>
                        <a:cs typeface="Kalimati" pitchFamily="2"/>
                      </a:endParaRPr>
                    </a:p>
                  </a:txBody>
                  <a:tcPr marL="121920" marR="121920"/>
                </a:tc>
                <a:tc>
                  <a:txBody>
                    <a:bodyPr/>
                    <a:lstStyle/>
                    <a:p>
                      <a:pPr algn="r"/>
                      <a:r>
                        <a:rPr lang="ne-NP" sz="1400" b="1" dirty="0" smtClean="0">
                          <a:solidFill>
                            <a:schemeClr val="tx1"/>
                          </a:solidFill>
                          <a:cs typeface="Kalimati" pitchFamily="2"/>
                        </a:rPr>
                        <a:t>३</a:t>
                      </a:r>
                      <a:r>
                        <a:rPr lang="en-US" sz="1400" b="1" dirty="0" smtClean="0">
                          <a:solidFill>
                            <a:schemeClr val="tx1"/>
                          </a:solidFill>
                          <a:cs typeface="Kalimati" pitchFamily="2"/>
                        </a:rPr>
                        <a:t>,</a:t>
                      </a:r>
                      <a:r>
                        <a:rPr lang="ne-NP" sz="1400" b="1" dirty="0" smtClean="0">
                          <a:solidFill>
                            <a:schemeClr val="tx1"/>
                          </a:solidFill>
                          <a:cs typeface="Kalimati" pitchFamily="2"/>
                        </a:rPr>
                        <a:t>४९९</a:t>
                      </a:r>
                      <a:r>
                        <a:rPr lang="en-US" sz="1400" b="1" dirty="0" smtClean="0">
                          <a:solidFill>
                            <a:schemeClr val="tx1"/>
                          </a:solidFill>
                          <a:cs typeface="Kalimati" pitchFamily="2"/>
                        </a:rPr>
                        <a:t>,</a:t>
                      </a:r>
                      <a:r>
                        <a:rPr lang="ne-NP" sz="1400" b="1" dirty="0" smtClean="0">
                          <a:solidFill>
                            <a:schemeClr val="tx1"/>
                          </a:solidFill>
                          <a:cs typeface="Kalimati" pitchFamily="2"/>
                        </a:rPr>
                        <a:t>६०३</a:t>
                      </a:r>
                      <a:endParaRPr lang="en-US" sz="1400" b="1" dirty="0">
                        <a:solidFill>
                          <a:schemeClr val="tx1"/>
                        </a:solidFill>
                        <a:cs typeface="Kalimati" pitchFamily="2"/>
                      </a:endParaRPr>
                    </a:p>
                  </a:txBody>
                  <a:tcPr marL="121920" marR="121920">
                    <a:solidFill>
                      <a:srgbClr val="00B050"/>
                    </a:solidFill>
                  </a:tcPr>
                </a:tc>
                <a:tc>
                  <a:txBody>
                    <a:bodyPr/>
                    <a:lstStyle/>
                    <a:p>
                      <a:pPr algn="r"/>
                      <a:r>
                        <a:rPr lang="ne-NP" sz="1400" b="1" kern="1200" dirty="0" smtClean="0">
                          <a:solidFill>
                            <a:srgbClr val="FFFF00"/>
                          </a:solidFill>
                          <a:latin typeface="+mn-lt"/>
                          <a:ea typeface="+mn-ea"/>
                          <a:cs typeface="Kalimati" pitchFamily="2"/>
                        </a:rPr>
                        <a:t>१</a:t>
                      </a:r>
                      <a:r>
                        <a:rPr lang="en-US" sz="1400" b="1" kern="1200" dirty="0" smtClean="0">
                          <a:solidFill>
                            <a:srgbClr val="FFFF00"/>
                          </a:solidFill>
                          <a:latin typeface="+mn-lt"/>
                          <a:ea typeface="+mn-ea"/>
                          <a:cs typeface="Kalimati" pitchFamily="2"/>
                        </a:rPr>
                        <a:t>,</a:t>
                      </a:r>
                      <a:r>
                        <a:rPr lang="ne-NP" sz="1400" b="1" kern="1200" dirty="0" smtClean="0">
                          <a:solidFill>
                            <a:srgbClr val="FFFF00"/>
                          </a:solidFill>
                          <a:latin typeface="+mn-lt"/>
                          <a:ea typeface="+mn-ea"/>
                          <a:cs typeface="Kalimati" pitchFamily="2"/>
                        </a:rPr>
                        <a:t>३७२</a:t>
                      </a:r>
                      <a:r>
                        <a:rPr lang="en-US" sz="1400" b="1" kern="1200" dirty="0" smtClean="0">
                          <a:solidFill>
                            <a:srgbClr val="FFFF00"/>
                          </a:solidFill>
                          <a:latin typeface="+mn-lt"/>
                          <a:ea typeface="+mn-ea"/>
                          <a:cs typeface="Kalimati" pitchFamily="2"/>
                        </a:rPr>
                        <a:t>,</a:t>
                      </a:r>
                      <a:r>
                        <a:rPr lang="ne-NP" sz="1400" b="1" kern="1200" dirty="0" smtClean="0">
                          <a:solidFill>
                            <a:srgbClr val="FFFF00"/>
                          </a:solidFill>
                          <a:latin typeface="+mn-lt"/>
                          <a:ea typeface="+mn-ea"/>
                          <a:cs typeface="Kalimati" pitchFamily="2"/>
                        </a:rPr>
                        <a:t>४३२</a:t>
                      </a:r>
                      <a:endParaRPr lang="en-US" sz="1400" b="1" kern="1200" dirty="0">
                        <a:solidFill>
                          <a:srgbClr val="FFFF00"/>
                        </a:solidFill>
                        <a:latin typeface="+mn-lt"/>
                        <a:ea typeface="+mn-ea"/>
                        <a:cs typeface="Kalimati" pitchFamily="2"/>
                      </a:endParaRPr>
                    </a:p>
                  </a:txBody>
                  <a:tcPr marL="121920" marR="121920">
                    <a:solidFill>
                      <a:schemeClr val="accent4">
                        <a:lumMod val="50000"/>
                      </a:schemeClr>
                    </a:solid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ne-NP" sz="1400" b="1" kern="1200" dirty="0" smtClean="0">
                          <a:solidFill>
                            <a:schemeClr val="tx1"/>
                          </a:solidFill>
                          <a:latin typeface="+mn-lt"/>
                          <a:ea typeface="+mn-ea"/>
                          <a:cs typeface="Kalimati" pitchFamily="2"/>
                        </a:rPr>
                        <a:t>४० </a:t>
                      </a:r>
                    </a:p>
                  </a:txBody>
                  <a:tcPr marL="121920" marR="121920">
                    <a:solidFill>
                      <a:schemeClr val="accent4">
                        <a:lumMod val="75000"/>
                      </a:schemeClr>
                    </a:solidFill>
                  </a:tcPr>
                </a:tc>
                <a:tc>
                  <a:txBody>
                    <a:bodyPr/>
                    <a:lstStyle/>
                    <a:p>
                      <a:pPr marL="914400" marR="0" lvl="2" indent="0" algn="ctr" defTabSz="914400" rtl="0" eaLnBrk="1" fontAlgn="auto" latinLnBrk="0" hangingPunct="1">
                        <a:lnSpc>
                          <a:spcPct val="100000"/>
                        </a:lnSpc>
                        <a:spcBef>
                          <a:spcPts val="0"/>
                        </a:spcBef>
                        <a:spcAft>
                          <a:spcPts val="0"/>
                        </a:spcAft>
                        <a:buClrTx/>
                        <a:buSzTx/>
                        <a:buFontTx/>
                        <a:buNone/>
                        <a:tabLst/>
                        <a:defRPr/>
                      </a:pPr>
                      <a:r>
                        <a:rPr lang="ne-NP" sz="1400" b="1" kern="1200" dirty="0" smtClean="0">
                          <a:solidFill>
                            <a:schemeClr val="tx1"/>
                          </a:solidFill>
                          <a:latin typeface="+mn-lt"/>
                          <a:ea typeface="+mn-ea"/>
                          <a:cs typeface="Kalimati" pitchFamily="2"/>
                        </a:rPr>
                        <a:t>८२</a:t>
                      </a:r>
                      <a:r>
                        <a:rPr lang="en-US" sz="1400" dirty="0" smtClean="0">
                          <a:cs typeface="Kalimati" pitchFamily="2"/>
                        </a:rPr>
                        <a:t>%</a:t>
                      </a:r>
                      <a:endParaRPr lang="ne-NP" sz="1400" b="1" kern="1200" dirty="0" smtClean="0">
                        <a:solidFill>
                          <a:schemeClr val="tx1"/>
                        </a:solidFill>
                        <a:latin typeface="+mn-lt"/>
                        <a:ea typeface="+mn-ea"/>
                        <a:cs typeface="Kalimati" pitchFamily="2"/>
                      </a:endParaRPr>
                    </a:p>
                  </a:txBody>
                  <a:tcPr marL="121920" marR="121920">
                    <a:solidFill>
                      <a:schemeClr val="bg1">
                        <a:lumMod val="75000"/>
                      </a:schemeClr>
                    </a:solidFill>
                  </a:tcPr>
                </a:tc>
              </a:tr>
              <a:tr h="293480">
                <a:tc>
                  <a:txBody>
                    <a:bodyPr/>
                    <a:lstStyle/>
                    <a:p>
                      <a:endParaRPr lang="en-US" sz="1400" dirty="0">
                        <a:cs typeface="Kalimati" pitchFamily="2"/>
                      </a:endParaRPr>
                    </a:p>
                  </a:txBody>
                  <a:tcPr marL="121920" marR="12192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e-NP" sz="1400" b="1" i="0" u="none" strike="noStrike" dirty="0" smtClean="0">
                          <a:solidFill>
                            <a:srgbClr val="002060"/>
                          </a:solidFill>
                          <a:latin typeface="Preeti" pitchFamily="2" charset="0"/>
                          <a:cs typeface="Kalimati" pitchFamily="2"/>
                        </a:rPr>
                        <a:t>विभिन्न ४ सडक</a:t>
                      </a:r>
                      <a:r>
                        <a:rPr lang="ne-NP" sz="1400" b="1" i="0" u="none" strike="noStrike" baseline="0" dirty="0" smtClean="0">
                          <a:solidFill>
                            <a:srgbClr val="002060"/>
                          </a:solidFill>
                          <a:latin typeface="Preeti" pitchFamily="2" charset="0"/>
                          <a:cs typeface="Kalimati" pitchFamily="2"/>
                        </a:rPr>
                        <a:t> कोरिडर निर्माण</a:t>
                      </a:r>
                      <a:endParaRPr lang="en-GB" sz="1400" b="1" i="0" u="none" strike="noStrike" dirty="0" smtClean="0">
                        <a:solidFill>
                          <a:srgbClr val="002060"/>
                        </a:solidFill>
                        <a:latin typeface="Preeti" pitchFamily="2" charset="0"/>
                        <a:cs typeface="Kalimati" pitchFamily="2"/>
                      </a:endParaRPr>
                    </a:p>
                  </a:txBody>
                  <a:tcPr marL="121920" marR="121920"/>
                </a:tc>
                <a:tc>
                  <a:txBody>
                    <a:bodyPr/>
                    <a:lstStyle/>
                    <a:p>
                      <a:pPr algn="r"/>
                      <a:r>
                        <a:rPr lang="ne-NP" sz="1400" b="1" dirty="0" smtClean="0">
                          <a:solidFill>
                            <a:schemeClr val="tx1"/>
                          </a:solidFill>
                          <a:cs typeface="Kalimati" pitchFamily="2"/>
                        </a:rPr>
                        <a:t>१६६२४२</a:t>
                      </a:r>
                      <a:endParaRPr lang="en-US" sz="1400" b="1" dirty="0">
                        <a:solidFill>
                          <a:schemeClr val="tx1"/>
                        </a:solidFill>
                        <a:cs typeface="Kalimati" pitchFamily="2"/>
                      </a:endParaRPr>
                    </a:p>
                  </a:txBody>
                  <a:tcPr marL="121920" marR="121920">
                    <a:solidFill>
                      <a:srgbClr val="00B050"/>
                    </a:solidFill>
                  </a:tcPr>
                </a:tc>
                <a:tc>
                  <a:txBody>
                    <a:bodyPr/>
                    <a:lstStyle/>
                    <a:p>
                      <a:pPr algn="r"/>
                      <a:r>
                        <a:rPr lang="ne-NP" sz="1400" b="1" dirty="0" smtClean="0">
                          <a:solidFill>
                            <a:srgbClr val="FFFF00"/>
                          </a:solidFill>
                          <a:cs typeface="Kalimati" pitchFamily="2"/>
                        </a:rPr>
                        <a:t>१७११५२</a:t>
                      </a:r>
                      <a:endParaRPr lang="en-US" sz="1400" b="1" dirty="0">
                        <a:solidFill>
                          <a:srgbClr val="FFFF00"/>
                        </a:solidFill>
                        <a:cs typeface="Kalimati" pitchFamily="2"/>
                      </a:endParaRPr>
                    </a:p>
                  </a:txBody>
                  <a:tcPr marL="121920" marR="121920">
                    <a:solidFill>
                      <a:schemeClr val="accent4">
                        <a:lumMod val="50000"/>
                      </a:schemeClr>
                    </a:solid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ne-NP" sz="1400" b="1" kern="1200" dirty="0" smtClean="0">
                          <a:solidFill>
                            <a:schemeClr val="tx1"/>
                          </a:solidFill>
                          <a:latin typeface="+mn-lt"/>
                          <a:ea typeface="+mn-ea"/>
                          <a:cs typeface="Kalimati" pitchFamily="2"/>
                        </a:rPr>
                        <a:t>१०२.९</a:t>
                      </a:r>
                      <a:endParaRPr lang="en-US" sz="1400" b="1" kern="1200" dirty="0">
                        <a:solidFill>
                          <a:schemeClr val="tx1"/>
                        </a:solidFill>
                        <a:latin typeface="+mn-lt"/>
                        <a:ea typeface="+mn-ea"/>
                        <a:cs typeface="Kalimati" pitchFamily="2"/>
                      </a:endParaRPr>
                    </a:p>
                  </a:txBody>
                  <a:tcPr marL="121920" marR="121920">
                    <a:solidFill>
                      <a:schemeClr val="accent4">
                        <a:lumMod val="75000"/>
                      </a:schemeClr>
                    </a:solidFill>
                  </a:tcPr>
                </a:tc>
                <a:tc>
                  <a:txBody>
                    <a:bodyPr/>
                    <a:lstStyle/>
                    <a:p>
                      <a:pPr lvl="2" algn="ctr"/>
                      <a:r>
                        <a:rPr lang="ne-NP" sz="1400" b="1" kern="1200" dirty="0" smtClean="0">
                          <a:solidFill>
                            <a:schemeClr val="tx1"/>
                          </a:solidFill>
                          <a:latin typeface="+mn-lt"/>
                          <a:ea typeface="+mn-ea"/>
                          <a:cs typeface="Kalimati" pitchFamily="2"/>
                        </a:rPr>
                        <a:t>१००</a:t>
                      </a:r>
                      <a:r>
                        <a:rPr lang="en-US" sz="1400" dirty="0" smtClean="0">
                          <a:cs typeface="Kalimati" pitchFamily="2"/>
                        </a:rPr>
                        <a:t>%</a:t>
                      </a:r>
                      <a:endParaRPr lang="en-US" sz="1400" b="1" kern="1200" dirty="0">
                        <a:solidFill>
                          <a:schemeClr val="tx1"/>
                        </a:solidFill>
                        <a:latin typeface="+mn-lt"/>
                        <a:ea typeface="+mn-ea"/>
                        <a:cs typeface="Kalimati" pitchFamily="2"/>
                      </a:endParaRPr>
                    </a:p>
                  </a:txBody>
                  <a:tcPr marL="121920" marR="121920">
                    <a:solidFill>
                      <a:schemeClr val="bg1">
                        <a:lumMod val="75000"/>
                      </a:schemeClr>
                    </a:solidFill>
                  </a:tcPr>
                </a:tc>
              </a:tr>
              <a:tr h="2934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e-NP" sz="1400" b="0" i="0" u="none" strike="noStrike" dirty="0" smtClean="0">
                          <a:solidFill>
                            <a:srgbClr val="002060"/>
                          </a:solidFill>
                          <a:latin typeface="Ank-Cast"/>
                        </a:rPr>
                        <a:t>३०७०१९४</a:t>
                      </a:r>
                      <a:endParaRPr lang="en-US" sz="1400" dirty="0">
                        <a:cs typeface="Kalimati" pitchFamily="2"/>
                      </a:endParaRPr>
                    </a:p>
                  </a:txBody>
                  <a:tcPr marL="121920" marR="121920"/>
                </a:tc>
                <a:tc>
                  <a:txBody>
                    <a:bodyPr/>
                    <a:lstStyle/>
                    <a:p>
                      <a:r>
                        <a:rPr lang="ne-NP" sz="1400" b="1" i="0" u="none" strike="noStrike" dirty="0" smtClean="0">
                          <a:solidFill>
                            <a:srgbClr val="002060"/>
                          </a:solidFill>
                          <a:latin typeface="Preeti" pitchFamily="2" charset="0"/>
                          <a:cs typeface="Kalimati" pitchFamily="2"/>
                        </a:rPr>
                        <a:t>सैनिक</a:t>
                      </a:r>
                      <a:r>
                        <a:rPr lang="ne-NP" sz="1400" b="1" i="0" u="none" strike="noStrike" baseline="0" dirty="0" smtClean="0">
                          <a:solidFill>
                            <a:srgbClr val="002060"/>
                          </a:solidFill>
                          <a:latin typeface="Preeti" pitchFamily="2" charset="0"/>
                          <a:cs typeface="Kalimati" pitchFamily="2"/>
                        </a:rPr>
                        <a:t> सामग्री उत्पादन निर्देशनालय</a:t>
                      </a:r>
                      <a:endParaRPr lang="en-US" sz="1400" dirty="0">
                        <a:cs typeface="Kalimati" pitchFamily="2"/>
                      </a:endParaRPr>
                    </a:p>
                  </a:txBody>
                  <a:tcPr marL="121920" marR="121920"/>
                </a:tc>
                <a:tc>
                  <a:txBody>
                    <a:bodyPr/>
                    <a:lstStyle/>
                    <a:p>
                      <a:pPr algn="r"/>
                      <a:r>
                        <a:rPr lang="ne-NP" sz="1400" b="1" kern="1200" dirty="0" smtClean="0">
                          <a:solidFill>
                            <a:schemeClr val="tx1"/>
                          </a:solidFill>
                          <a:latin typeface="+mn-lt"/>
                          <a:ea typeface="+mn-ea"/>
                          <a:cs typeface="Kalimati" pitchFamily="2"/>
                        </a:rPr>
                        <a:t>४३०००</a:t>
                      </a:r>
                      <a:endParaRPr lang="en-US" sz="1400" b="1" kern="1200" dirty="0">
                        <a:solidFill>
                          <a:schemeClr val="tx1"/>
                        </a:solidFill>
                        <a:latin typeface="+mn-lt"/>
                        <a:ea typeface="+mn-ea"/>
                        <a:cs typeface="Kalimati" pitchFamily="2"/>
                      </a:endParaRPr>
                    </a:p>
                  </a:txBody>
                  <a:tcPr marL="121920" marR="121920">
                    <a:solidFill>
                      <a:srgbClr val="00B050"/>
                    </a:solidFill>
                  </a:tcPr>
                </a:tc>
                <a:tc>
                  <a:txBody>
                    <a:bodyPr/>
                    <a:lstStyle/>
                    <a:p>
                      <a:pPr algn="r"/>
                      <a:r>
                        <a:rPr lang="ne-NP" sz="1400" b="1" kern="1200" dirty="0" smtClean="0">
                          <a:solidFill>
                            <a:srgbClr val="FFFF00"/>
                          </a:solidFill>
                          <a:latin typeface="+mn-lt"/>
                          <a:ea typeface="+mn-ea"/>
                          <a:cs typeface="Kalimati" pitchFamily="2"/>
                        </a:rPr>
                        <a:t>४१५००</a:t>
                      </a:r>
                      <a:endParaRPr lang="en-US" sz="1400" b="1" kern="1200" dirty="0">
                        <a:solidFill>
                          <a:srgbClr val="FFFF00"/>
                        </a:solidFill>
                        <a:latin typeface="+mn-lt"/>
                        <a:ea typeface="+mn-ea"/>
                        <a:cs typeface="Kalimati" pitchFamily="2"/>
                      </a:endParaRPr>
                    </a:p>
                  </a:txBody>
                  <a:tcPr marL="121920" marR="121920">
                    <a:solidFill>
                      <a:schemeClr val="accent4">
                        <a:lumMod val="50000"/>
                      </a:schemeClr>
                    </a:solid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ne-NP" sz="1400" b="1" kern="1200" dirty="0" smtClean="0">
                          <a:solidFill>
                            <a:schemeClr val="tx1"/>
                          </a:solidFill>
                          <a:latin typeface="+mn-lt"/>
                          <a:ea typeface="+mn-ea"/>
                          <a:cs typeface="Kalimati" pitchFamily="2"/>
                        </a:rPr>
                        <a:t>९६.५</a:t>
                      </a:r>
                      <a:endParaRPr lang="en-US" sz="1400" b="1" kern="1200" dirty="0">
                        <a:solidFill>
                          <a:schemeClr val="tx1"/>
                        </a:solidFill>
                        <a:latin typeface="+mn-lt"/>
                        <a:ea typeface="+mn-ea"/>
                        <a:cs typeface="Kalimati" pitchFamily="2"/>
                      </a:endParaRPr>
                    </a:p>
                  </a:txBody>
                  <a:tcPr marL="121920" marR="121920">
                    <a:solidFill>
                      <a:schemeClr val="accent4">
                        <a:lumMod val="75000"/>
                      </a:schemeClr>
                    </a:solidFill>
                  </a:tcPr>
                </a:tc>
                <a:tc>
                  <a:txBody>
                    <a:bodyPr/>
                    <a:lstStyle/>
                    <a:p>
                      <a:pPr lvl="2" algn="ctr"/>
                      <a:r>
                        <a:rPr lang="ne-NP" sz="1400" b="1" kern="1200" dirty="0" smtClean="0">
                          <a:solidFill>
                            <a:schemeClr val="tx1"/>
                          </a:solidFill>
                          <a:latin typeface="+mn-lt"/>
                          <a:ea typeface="+mn-ea"/>
                          <a:cs typeface="Kalimati" pitchFamily="2"/>
                        </a:rPr>
                        <a:t>१००</a:t>
                      </a:r>
                      <a:r>
                        <a:rPr lang="en-US" sz="1400" dirty="0" smtClean="0">
                          <a:cs typeface="Kalimati" pitchFamily="2"/>
                        </a:rPr>
                        <a:t>%</a:t>
                      </a:r>
                      <a:endParaRPr lang="en-US" sz="1400" b="1" kern="1200" dirty="0">
                        <a:solidFill>
                          <a:schemeClr val="tx1"/>
                        </a:solidFill>
                        <a:latin typeface="+mn-lt"/>
                        <a:ea typeface="+mn-ea"/>
                        <a:cs typeface="Kalimati" pitchFamily="2"/>
                      </a:endParaRPr>
                    </a:p>
                  </a:txBody>
                  <a:tcPr marL="121920" marR="121920">
                    <a:solidFill>
                      <a:schemeClr val="bg1">
                        <a:lumMod val="75000"/>
                      </a:schemeClr>
                    </a:solidFill>
                  </a:tcPr>
                </a:tc>
              </a:tr>
              <a:tr h="293480">
                <a:tc>
                  <a:txBody>
                    <a:bodyPr/>
                    <a:lstStyle/>
                    <a:p>
                      <a:endParaRPr lang="en-US" sz="1400" dirty="0">
                        <a:cs typeface="Kalimati" pitchFamily="2"/>
                      </a:endParaRPr>
                    </a:p>
                  </a:txBody>
                  <a:tcPr marL="121920" marR="121920"/>
                </a:tc>
                <a:tc>
                  <a:txBody>
                    <a:bodyPr/>
                    <a:lstStyle/>
                    <a:p>
                      <a:r>
                        <a:rPr lang="ne-NP" sz="1400" b="1" i="0" u="none" strike="noStrike" dirty="0" smtClean="0">
                          <a:solidFill>
                            <a:srgbClr val="002060"/>
                          </a:solidFill>
                          <a:latin typeface="Preeti" pitchFamily="2" charset="0"/>
                          <a:cs typeface="Kalimati" pitchFamily="2"/>
                        </a:rPr>
                        <a:t>राष्ट्रिय</a:t>
                      </a:r>
                      <a:r>
                        <a:rPr lang="ne-NP" sz="1400" b="1" i="0" u="none" strike="noStrike" baseline="0" dirty="0" smtClean="0">
                          <a:solidFill>
                            <a:srgbClr val="002060"/>
                          </a:solidFill>
                          <a:latin typeface="Preeti" pitchFamily="2" charset="0"/>
                          <a:cs typeface="Kalimati" pitchFamily="2"/>
                        </a:rPr>
                        <a:t> निकुञ्ज सुरक्षा </a:t>
                      </a:r>
                      <a:endParaRPr lang="en-US" sz="1400" dirty="0">
                        <a:cs typeface="Kalimati" pitchFamily="2"/>
                      </a:endParaRPr>
                    </a:p>
                  </a:txBody>
                  <a:tcPr marL="121920" marR="121920"/>
                </a:tc>
                <a:tc>
                  <a:txBody>
                    <a:bodyPr/>
                    <a:lstStyle/>
                    <a:p>
                      <a:pPr algn="r"/>
                      <a:r>
                        <a:rPr lang="ne-NP" sz="1400" b="1" dirty="0" smtClean="0">
                          <a:solidFill>
                            <a:schemeClr val="tx1"/>
                          </a:solidFill>
                          <a:cs typeface="Kalimati" pitchFamily="2"/>
                        </a:rPr>
                        <a:t>२२५४०</a:t>
                      </a:r>
                      <a:endParaRPr lang="en-US" sz="1400" b="1" dirty="0">
                        <a:solidFill>
                          <a:schemeClr val="tx1"/>
                        </a:solidFill>
                        <a:cs typeface="Kalimati" pitchFamily="2"/>
                      </a:endParaRPr>
                    </a:p>
                  </a:txBody>
                  <a:tcPr marL="121920" marR="121920">
                    <a:solidFill>
                      <a:srgbClr val="00B050"/>
                    </a:solidFill>
                  </a:tcPr>
                </a:tc>
                <a:tc>
                  <a:txBody>
                    <a:bodyPr/>
                    <a:lstStyle/>
                    <a:p>
                      <a:pPr algn="r"/>
                      <a:r>
                        <a:rPr lang="ne-NP" sz="1400" b="1" dirty="0" smtClean="0">
                          <a:solidFill>
                            <a:srgbClr val="FFFF00"/>
                          </a:solidFill>
                          <a:cs typeface="Kalimati" pitchFamily="2"/>
                        </a:rPr>
                        <a:t>९३८७</a:t>
                      </a:r>
                      <a:endParaRPr lang="en-US" sz="1400" b="1" dirty="0">
                        <a:solidFill>
                          <a:srgbClr val="FFFF00"/>
                        </a:solidFill>
                        <a:cs typeface="Kalimati" pitchFamily="2"/>
                      </a:endParaRPr>
                    </a:p>
                  </a:txBody>
                  <a:tcPr marL="121920" marR="121920">
                    <a:solidFill>
                      <a:schemeClr val="accent4">
                        <a:lumMod val="50000"/>
                      </a:schemeClr>
                    </a:solid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ne-NP" sz="1400" b="1" kern="1200" dirty="0" smtClean="0">
                          <a:solidFill>
                            <a:schemeClr val="tx1"/>
                          </a:solidFill>
                          <a:latin typeface="+mn-lt"/>
                          <a:ea typeface="+mn-ea"/>
                          <a:cs typeface="Kalimati" pitchFamily="2"/>
                        </a:rPr>
                        <a:t>४१.६४</a:t>
                      </a:r>
                      <a:endParaRPr lang="en-US" sz="1400" b="1" kern="1200" dirty="0">
                        <a:solidFill>
                          <a:schemeClr val="tx1"/>
                        </a:solidFill>
                        <a:latin typeface="+mn-lt"/>
                        <a:ea typeface="+mn-ea"/>
                        <a:cs typeface="Kalimati" pitchFamily="2"/>
                      </a:endParaRPr>
                    </a:p>
                  </a:txBody>
                  <a:tcPr marL="121920" marR="121920">
                    <a:solidFill>
                      <a:schemeClr val="accent4">
                        <a:lumMod val="75000"/>
                      </a:schemeClr>
                    </a:solidFill>
                  </a:tcPr>
                </a:tc>
                <a:tc>
                  <a:txBody>
                    <a:bodyPr/>
                    <a:lstStyle/>
                    <a:p>
                      <a:pPr lvl="2" algn="ctr"/>
                      <a:r>
                        <a:rPr lang="ne-NP" sz="1400" b="1" kern="1200" dirty="0" smtClean="0">
                          <a:solidFill>
                            <a:schemeClr val="tx1"/>
                          </a:solidFill>
                          <a:latin typeface="+mn-lt"/>
                          <a:ea typeface="+mn-ea"/>
                          <a:cs typeface="Kalimati" pitchFamily="2"/>
                        </a:rPr>
                        <a:t>१००</a:t>
                      </a:r>
                      <a:r>
                        <a:rPr lang="en-US" sz="1400" dirty="0" smtClean="0">
                          <a:cs typeface="Kalimati" pitchFamily="2"/>
                        </a:rPr>
                        <a:t>%</a:t>
                      </a:r>
                      <a:endParaRPr lang="en-US" sz="1400" b="1" kern="1200" dirty="0">
                        <a:solidFill>
                          <a:schemeClr val="tx1"/>
                        </a:solidFill>
                        <a:latin typeface="+mn-lt"/>
                        <a:ea typeface="+mn-ea"/>
                        <a:cs typeface="Kalimati" pitchFamily="2"/>
                      </a:endParaRPr>
                    </a:p>
                  </a:txBody>
                  <a:tcPr marL="121920" marR="121920">
                    <a:solidFill>
                      <a:schemeClr val="bg1">
                        <a:lumMod val="75000"/>
                      </a:schemeClr>
                    </a:solidFill>
                  </a:tcPr>
                </a:tc>
              </a:tr>
              <a:tr h="49737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e-NP" sz="1400" b="0" i="0" u="none" strike="noStrike" dirty="0" smtClean="0">
                          <a:solidFill>
                            <a:srgbClr val="002060"/>
                          </a:solidFill>
                          <a:latin typeface="Ank-Cast"/>
                        </a:rPr>
                        <a:t>३२९०१८४</a:t>
                      </a:r>
                      <a:endParaRPr lang="en-US" sz="1400" dirty="0">
                        <a:cs typeface="Kalimati" pitchFamily="2"/>
                      </a:endParaRPr>
                    </a:p>
                  </a:txBody>
                  <a:tcPr marL="121920" marR="12192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e-NP" sz="1400" b="1" i="0" u="none" strike="noStrike" kern="1200" baseline="0" dirty="0" smtClean="0">
                          <a:solidFill>
                            <a:srgbClr val="002060"/>
                          </a:solidFill>
                          <a:latin typeface="Preeti" pitchFamily="2" charset="0"/>
                          <a:ea typeface="+mn-ea"/>
                          <a:cs typeface="Kalimati" pitchFamily="2"/>
                        </a:rPr>
                        <a:t>भूकम्पबाट क्षतिग्रस्त संरचनाहरूको पुनर्निर्माण</a:t>
                      </a:r>
                      <a:endParaRPr lang="en-US" sz="1400" dirty="0" smtClean="0">
                        <a:cs typeface="Kalimati" pitchFamily="2"/>
                      </a:endParaRPr>
                    </a:p>
                  </a:txBody>
                  <a:tcPr marL="121920" marR="121920"/>
                </a:tc>
                <a:tc>
                  <a:txBody>
                    <a:bodyPr/>
                    <a:lstStyle/>
                    <a:p>
                      <a:pPr algn="r"/>
                      <a:r>
                        <a:rPr lang="ne-NP" sz="1400" b="1" dirty="0" smtClean="0">
                          <a:solidFill>
                            <a:schemeClr val="tx1"/>
                          </a:solidFill>
                          <a:cs typeface="Kalimati" pitchFamily="2"/>
                        </a:rPr>
                        <a:t>६५१२९९</a:t>
                      </a:r>
                      <a:endParaRPr lang="en-US" sz="1400" b="1" dirty="0">
                        <a:solidFill>
                          <a:schemeClr val="tx1"/>
                        </a:solidFill>
                        <a:cs typeface="Kalimati" pitchFamily="2"/>
                      </a:endParaRPr>
                    </a:p>
                  </a:txBody>
                  <a:tcPr marL="121920" marR="121920">
                    <a:solidFill>
                      <a:srgbClr val="00B050"/>
                    </a:solidFill>
                  </a:tcPr>
                </a:tc>
                <a:tc>
                  <a:txBody>
                    <a:bodyPr/>
                    <a:lstStyle/>
                    <a:p>
                      <a:pPr algn="r"/>
                      <a:r>
                        <a:rPr lang="ne-NP" sz="1400" b="1" dirty="0" smtClean="0">
                          <a:solidFill>
                            <a:srgbClr val="FFFF00"/>
                          </a:solidFill>
                          <a:cs typeface="Kalimati" pitchFamily="2"/>
                        </a:rPr>
                        <a:t>१६८३२१</a:t>
                      </a:r>
                      <a:endParaRPr lang="en-US" sz="1400" b="1" dirty="0">
                        <a:solidFill>
                          <a:srgbClr val="FFFF00"/>
                        </a:solidFill>
                        <a:cs typeface="Kalimati" pitchFamily="2"/>
                      </a:endParaRPr>
                    </a:p>
                  </a:txBody>
                  <a:tcPr marL="121920" marR="121920">
                    <a:solidFill>
                      <a:schemeClr val="accent4">
                        <a:lumMod val="50000"/>
                      </a:schemeClr>
                    </a:solid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ne-NP" sz="1400" b="1" kern="1200" dirty="0" smtClean="0">
                          <a:solidFill>
                            <a:schemeClr val="tx1"/>
                          </a:solidFill>
                          <a:latin typeface="+mn-lt"/>
                          <a:ea typeface="+mn-ea"/>
                          <a:cs typeface="Kalimati" pitchFamily="2"/>
                        </a:rPr>
                        <a:t>२५.८४</a:t>
                      </a:r>
                      <a:endParaRPr lang="en-US" sz="1400" b="1" kern="1200" dirty="0" smtClean="0">
                        <a:solidFill>
                          <a:schemeClr val="dk1"/>
                        </a:solidFill>
                        <a:latin typeface="+mn-lt"/>
                        <a:ea typeface="+mn-ea"/>
                        <a:cs typeface="Kalimati" pitchFamily="2"/>
                      </a:endParaRPr>
                    </a:p>
                    <a:p>
                      <a:pPr algn="r"/>
                      <a:endParaRPr lang="en-US" sz="1400" b="1" kern="1200" dirty="0">
                        <a:solidFill>
                          <a:schemeClr val="tx1"/>
                        </a:solidFill>
                        <a:latin typeface="+mn-lt"/>
                        <a:ea typeface="+mn-ea"/>
                        <a:cs typeface="Kalimati" pitchFamily="2"/>
                      </a:endParaRPr>
                    </a:p>
                  </a:txBody>
                  <a:tcPr marL="121920" marR="121920">
                    <a:solidFill>
                      <a:schemeClr val="accent4">
                        <a:lumMod val="75000"/>
                      </a:schemeClr>
                    </a:solidFill>
                  </a:tcPr>
                </a:tc>
                <a:tc>
                  <a:txBody>
                    <a:bodyPr/>
                    <a:lstStyle/>
                    <a:p>
                      <a:pPr algn="ctr"/>
                      <a:r>
                        <a:rPr lang="ne-NP" sz="1400" b="1" kern="1200" dirty="0" smtClean="0">
                          <a:solidFill>
                            <a:schemeClr val="tx1"/>
                          </a:solidFill>
                          <a:latin typeface="+mn-lt"/>
                          <a:ea typeface="+mn-ea"/>
                          <a:cs typeface="Kalimati" pitchFamily="2"/>
                        </a:rPr>
                        <a:t>            ५४</a:t>
                      </a:r>
                      <a:r>
                        <a:rPr lang="en-US" sz="1400" b="1" kern="1200" dirty="0" smtClean="0">
                          <a:solidFill>
                            <a:schemeClr val="tx1"/>
                          </a:solidFill>
                          <a:latin typeface="+mn-lt"/>
                          <a:ea typeface="+mn-ea"/>
                          <a:cs typeface="Kalimati" pitchFamily="2"/>
                        </a:rPr>
                        <a:t>.</a:t>
                      </a:r>
                      <a:r>
                        <a:rPr lang="ne-NP" sz="1400" b="1" kern="1200" dirty="0" smtClean="0">
                          <a:solidFill>
                            <a:schemeClr val="tx1"/>
                          </a:solidFill>
                          <a:latin typeface="+mn-lt"/>
                          <a:ea typeface="+mn-ea"/>
                          <a:cs typeface="Kalimati" pitchFamily="2"/>
                        </a:rPr>
                        <a:t>२</a:t>
                      </a:r>
                      <a:r>
                        <a:rPr lang="en-US" sz="1400" dirty="0" smtClean="0">
                          <a:cs typeface="Kalimati" pitchFamily="2"/>
                        </a:rPr>
                        <a:t>%</a:t>
                      </a:r>
                      <a:endParaRPr lang="en-US" sz="1400" b="1" kern="1200" dirty="0">
                        <a:solidFill>
                          <a:schemeClr val="tx1"/>
                        </a:solidFill>
                        <a:latin typeface="+mn-lt"/>
                        <a:ea typeface="+mn-ea"/>
                        <a:cs typeface="Kalimati" pitchFamily="2"/>
                      </a:endParaRPr>
                    </a:p>
                  </a:txBody>
                  <a:tcPr marL="121920" marR="121920">
                    <a:solidFill>
                      <a:schemeClr val="bg1">
                        <a:lumMod val="75000"/>
                      </a:schemeClr>
                    </a:solidFill>
                  </a:tcPr>
                </a:tc>
              </a:tr>
              <a:tr h="393389">
                <a:tc>
                  <a:txBody>
                    <a:bodyPr/>
                    <a:lstStyle/>
                    <a:p>
                      <a:endParaRPr lang="en-US" sz="1100" dirty="0">
                        <a:cs typeface="Kalimati" pitchFamily="2"/>
                      </a:endParaRPr>
                    </a:p>
                  </a:txBody>
                  <a:tcPr marL="121920" marR="121920"/>
                </a:tc>
                <a:tc>
                  <a:txBody>
                    <a:bodyPr/>
                    <a:lstStyle/>
                    <a:p>
                      <a:pPr algn="r"/>
                      <a:endParaRPr lang="en-US" sz="1200" b="1" dirty="0">
                        <a:cs typeface="Kalimati" pitchFamily="2"/>
                      </a:endParaRPr>
                    </a:p>
                  </a:txBody>
                  <a:tcPr marL="121920" marR="121920"/>
                </a:tc>
                <a:tc>
                  <a:txBody>
                    <a:bodyPr/>
                    <a:lstStyle/>
                    <a:p>
                      <a:pPr algn="r"/>
                      <a:r>
                        <a:rPr lang="ne-NP" sz="1100" b="1" dirty="0" smtClean="0">
                          <a:cs typeface="Kalimati" pitchFamily="2"/>
                        </a:rPr>
                        <a:t>६</a:t>
                      </a:r>
                      <a:r>
                        <a:rPr lang="en-GB" sz="1100" b="1" dirty="0" smtClean="0">
                          <a:cs typeface="Kalimati" pitchFamily="2"/>
                        </a:rPr>
                        <a:t>,</a:t>
                      </a:r>
                      <a:r>
                        <a:rPr lang="ne-NP" sz="1100" b="1" dirty="0" smtClean="0">
                          <a:cs typeface="Kalimati" pitchFamily="2"/>
                        </a:rPr>
                        <a:t>४३</a:t>
                      </a:r>
                      <a:r>
                        <a:rPr lang="en-GB" sz="1100" b="1" dirty="0" smtClean="0">
                          <a:cs typeface="Kalimati" pitchFamily="2"/>
                        </a:rPr>
                        <a:t>,</a:t>
                      </a:r>
                      <a:r>
                        <a:rPr lang="ne-NP" sz="1100" b="1" dirty="0" smtClean="0">
                          <a:cs typeface="Kalimati" pitchFamily="2"/>
                        </a:rPr>
                        <a:t>८७</a:t>
                      </a:r>
                      <a:r>
                        <a:rPr lang="en-GB" sz="1100" b="1" dirty="0" smtClean="0">
                          <a:cs typeface="Kalimati" pitchFamily="2"/>
                        </a:rPr>
                        <a:t>,</a:t>
                      </a:r>
                      <a:r>
                        <a:rPr lang="ne-NP" sz="1100" b="1" dirty="0" smtClean="0">
                          <a:cs typeface="Kalimati" pitchFamily="2"/>
                        </a:rPr>
                        <a:t>६०</a:t>
                      </a:r>
                      <a:endParaRPr lang="en-US" sz="1100" b="1" dirty="0">
                        <a:cs typeface="Kalimati" pitchFamily="2"/>
                      </a:endParaRPr>
                    </a:p>
                  </a:txBody>
                  <a:tcPr marL="121920" marR="121920"/>
                </a:tc>
                <a:tc>
                  <a:txBody>
                    <a:bodyPr/>
                    <a:lstStyle/>
                    <a:p>
                      <a:pPr algn="r"/>
                      <a:r>
                        <a:rPr lang="ne-NP" sz="1100" b="1" dirty="0" smtClean="0">
                          <a:cs typeface="Kalimati" pitchFamily="2"/>
                        </a:rPr>
                        <a:t>२</a:t>
                      </a:r>
                      <a:r>
                        <a:rPr lang="en-GB" sz="1100" b="1" dirty="0" smtClean="0">
                          <a:cs typeface="Kalimati" pitchFamily="2"/>
                        </a:rPr>
                        <a:t>,</a:t>
                      </a:r>
                      <a:r>
                        <a:rPr lang="ne-NP" sz="1100" b="1" dirty="0" smtClean="0">
                          <a:cs typeface="Kalimati" pitchFamily="2"/>
                        </a:rPr>
                        <a:t>५३</a:t>
                      </a:r>
                      <a:r>
                        <a:rPr lang="en-GB" sz="1100" b="1" dirty="0" smtClean="0">
                          <a:cs typeface="Kalimati" pitchFamily="2"/>
                        </a:rPr>
                        <a:t>,</a:t>
                      </a:r>
                      <a:r>
                        <a:rPr lang="ne-NP" sz="1100" b="1" dirty="0" smtClean="0">
                          <a:cs typeface="Kalimati" pitchFamily="2"/>
                        </a:rPr>
                        <a:t>६९</a:t>
                      </a:r>
                      <a:r>
                        <a:rPr lang="en-GB" sz="1100" b="1" dirty="0" smtClean="0">
                          <a:cs typeface="Kalimati" pitchFamily="2"/>
                        </a:rPr>
                        <a:t>,</a:t>
                      </a:r>
                      <a:r>
                        <a:rPr lang="ne-NP" sz="1100" b="1" dirty="0" smtClean="0">
                          <a:cs typeface="Kalimati" pitchFamily="2"/>
                        </a:rPr>
                        <a:t>९४</a:t>
                      </a:r>
                      <a:endParaRPr lang="en-US" sz="1100" b="1" dirty="0">
                        <a:cs typeface="Kalimati" pitchFamily="2"/>
                      </a:endParaRPr>
                    </a:p>
                  </a:txBody>
                  <a:tcPr marL="121920" marR="121920"/>
                </a:tc>
                <a:tc>
                  <a:txBody>
                    <a:bodyPr/>
                    <a:lstStyle/>
                    <a:p>
                      <a:pPr algn="r"/>
                      <a:r>
                        <a:rPr lang="ne-NP" sz="1100" b="1" dirty="0" smtClean="0">
                          <a:cs typeface="Kalimati" pitchFamily="2"/>
                        </a:rPr>
                        <a:t>३९</a:t>
                      </a:r>
                      <a:r>
                        <a:rPr lang="en-GB" sz="1100" b="1" dirty="0" smtClean="0">
                          <a:cs typeface="Kalimati" pitchFamily="2"/>
                        </a:rPr>
                        <a:t>.</a:t>
                      </a:r>
                      <a:r>
                        <a:rPr lang="ne-NP" sz="1100" b="1" dirty="0" smtClean="0">
                          <a:cs typeface="Kalimati" pitchFamily="2"/>
                        </a:rPr>
                        <a:t>४</a:t>
                      </a:r>
                      <a:r>
                        <a:rPr lang="en-GB" sz="1100" b="1" dirty="0" smtClean="0">
                          <a:cs typeface="Kalimati" pitchFamily="2"/>
                        </a:rPr>
                        <a:t>%</a:t>
                      </a:r>
                      <a:endParaRPr lang="en-US" sz="1100" b="1" dirty="0">
                        <a:cs typeface="Kalimati" pitchFamily="2"/>
                      </a:endParaRPr>
                    </a:p>
                  </a:txBody>
                  <a:tcPr marL="121920" marR="121920"/>
                </a:tc>
                <a:tc>
                  <a:txBody>
                    <a:bodyPr/>
                    <a:lstStyle/>
                    <a:p>
                      <a:pPr algn="ctr"/>
                      <a:endParaRPr lang="en-US" sz="1100" b="1" dirty="0">
                        <a:cs typeface="Kalimati" pitchFamily="2"/>
                      </a:endParaRPr>
                    </a:p>
                  </a:txBody>
                  <a:tcPr marL="121920" marR="121920"/>
                </a:tc>
              </a:tr>
            </a:tbl>
          </a:graphicData>
        </a:graphic>
      </p:graphicFrame>
      <p:pic>
        <p:nvPicPr>
          <p:cNvPr id="13425" name="Picture 1" descr="C:\Users\NEATDT024\Desktop\images.jpg"/>
          <p:cNvPicPr>
            <a:picLocks noChangeAspect="1" noChangeArrowheads="1"/>
          </p:cNvPicPr>
          <p:nvPr/>
        </p:nvPicPr>
        <p:blipFill>
          <a:blip r:embed="rId2"/>
          <a:srcRect/>
          <a:stretch>
            <a:fillRect/>
          </a:stretch>
        </p:blipFill>
        <p:spPr bwMode="auto">
          <a:xfrm>
            <a:off x="101600" y="0"/>
            <a:ext cx="824516" cy="501445"/>
          </a:xfrm>
          <a:prstGeom prst="rect">
            <a:avLst/>
          </a:prstGeom>
          <a:noFill/>
          <a:ln w="9525">
            <a:noFill/>
            <a:miter lim="800000"/>
            <a:headEnd/>
            <a:tailEnd/>
          </a:ln>
        </p:spPr>
      </p:pic>
      <p:sp>
        <p:nvSpPr>
          <p:cNvPr id="13426" name="TextBox 7"/>
          <p:cNvSpPr txBox="1">
            <a:spLocks noChangeArrowheads="1"/>
          </p:cNvSpPr>
          <p:nvPr/>
        </p:nvSpPr>
        <p:spPr bwMode="auto">
          <a:xfrm>
            <a:off x="1784350" y="23813"/>
            <a:ext cx="10144125" cy="738187"/>
          </a:xfrm>
          <a:prstGeom prst="rect">
            <a:avLst/>
          </a:prstGeom>
          <a:noFill/>
          <a:ln w="9525">
            <a:noFill/>
            <a:miter lim="800000"/>
            <a:headEnd/>
            <a:tailEnd/>
          </a:ln>
        </p:spPr>
        <p:txBody>
          <a:bodyPr>
            <a:spAutoFit/>
          </a:bodyPr>
          <a:lstStyle/>
          <a:p>
            <a:pPr algn="ctr"/>
            <a:r>
              <a:rPr lang="ne-NP" sz="2400" b="1" dirty="0">
                <a:solidFill>
                  <a:srgbClr val="0000FF"/>
                </a:solidFill>
                <a:latin typeface="Calibri" pitchFamily="34" charset="0"/>
                <a:cs typeface="Kalimati" pitchFamily="2"/>
              </a:rPr>
              <a:t>पूँजीगत तर्फको </a:t>
            </a:r>
            <a:r>
              <a:rPr lang="ne-NP" altLang="en-US" sz="2400" b="1" dirty="0">
                <a:solidFill>
                  <a:srgbClr val="0000FF"/>
                </a:solidFill>
                <a:latin typeface="Calibri" pitchFamily="34" charset="0"/>
                <a:cs typeface="Kalimati" pitchFamily="2"/>
              </a:rPr>
              <a:t>बजेट निकासा</a:t>
            </a:r>
            <a:r>
              <a:rPr lang="en-GB" altLang="en-US" sz="2400" b="1" dirty="0">
                <a:solidFill>
                  <a:srgbClr val="0000FF"/>
                </a:solidFill>
                <a:latin typeface="Calibri" pitchFamily="34" charset="0"/>
                <a:cs typeface="Kalimati" pitchFamily="2"/>
              </a:rPr>
              <a:t>, </a:t>
            </a:r>
            <a:r>
              <a:rPr lang="ne-NP" altLang="en-US" sz="2400" b="1" dirty="0">
                <a:solidFill>
                  <a:srgbClr val="0000FF"/>
                </a:solidFill>
                <a:latin typeface="Calibri" pitchFamily="34" charset="0"/>
                <a:cs typeface="Kalimati" pitchFamily="2"/>
              </a:rPr>
              <a:t>खर्च प्रगति स्थिति सारांश </a:t>
            </a:r>
            <a:r>
              <a:rPr lang="en-US" b="1" dirty="0">
                <a:solidFill>
                  <a:srgbClr val="0000FF"/>
                </a:solidFill>
                <a:latin typeface="Calibri" pitchFamily="34" charset="0"/>
                <a:cs typeface="Kalimati" pitchFamily="2"/>
              </a:rPr>
              <a:t>(</a:t>
            </a:r>
            <a:r>
              <a:rPr lang="ne-NP" b="1" dirty="0">
                <a:solidFill>
                  <a:srgbClr val="0000FF"/>
                </a:solidFill>
                <a:latin typeface="Calibri" pitchFamily="34" charset="0"/>
                <a:cs typeface="Kalimati" pitchFamily="2"/>
              </a:rPr>
              <a:t>रु हजारमा</a:t>
            </a:r>
            <a:r>
              <a:rPr lang="en-US" b="1" dirty="0">
                <a:solidFill>
                  <a:srgbClr val="0000FF"/>
                </a:solidFill>
                <a:latin typeface="Calibri" pitchFamily="34" charset="0"/>
                <a:cs typeface="Kalimati" pitchFamily="2"/>
              </a:rPr>
              <a:t>)</a:t>
            </a:r>
            <a:r>
              <a:rPr lang="ne-NP" b="1" dirty="0">
                <a:solidFill>
                  <a:srgbClr val="0000FF"/>
                </a:solidFill>
                <a:latin typeface="Calibri" pitchFamily="34" charset="0"/>
                <a:cs typeface="Kalimati" pitchFamily="2"/>
              </a:rPr>
              <a:t> </a:t>
            </a:r>
            <a:endParaRPr lang="en-GB" sz="1400" b="1" dirty="0">
              <a:solidFill>
                <a:srgbClr val="0000FF"/>
              </a:solidFill>
              <a:latin typeface="Calibri" pitchFamily="34" charset="0"/>
              <a:cs typeface="Kalimati" pitchFamily="2"/>
            </a:endParaRPr>
          </a:p>
          <a:p>
            <a:pPr algn="ctr"/>
            <a:r>
              <a:rPr lang="ne-NP" altLang="en-US" b="1" dirty="0">
                <a:solidFill>
                  <a:srgbClr val="0000FF"/>
                </a:solidFill>
                <a:latin typeface="Calibri" pitchFamily="34" charset="0"/>
                <a:cs typeface="Kalimati" pitchFamily="2"/>
              </a:rPr>
              <a:t> </a:t>
            </a:r>
            <a:endParaRPr lang="en-GB" dirty="0">
              <a:latin typeface="Calibri" pitchFamily="34" charset="0"/>
            </a:endParaRPr>
          </a:p>
        </p:txBody>
      </p:sp>
    </p:spTree>
  </p:cSld>
  <p:clrMapOvr>
    <a:masterClrMapping/>
  </p:clrMapOvr>
  <p:transition>
    <p:zoom/>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Box 8"/>
          <p:cNvSpPr txBox="1">
            <a:spLocks noChangeArrowheads="1"/>
          </p:cNvSpPr>
          <p:nvPr/>
        </p:nvSpPr>
        <p:spPr bwMode="auto">
          <a:xfrm>
            <a:off x="1111250" y="203200"/>
            <a:ext cx="10721975" cy="461963"/>
          </a:xfrm>
          <a:prstGeom prst="rect">
            <a:avLst/>
          </a:prstGeom>
          <a:noFill/>
          <a:ln w="9525">
            <a:noFill/>
            <a:miter lim="800000"/>
            <a:headEnd/>
            <a:tailEnd/>
          </a:ln>
        </p:spPr>
        <p:txBody>
          <a:bodyPr>
            <a:spAutoFit/>
          </a:bodyPr>
          <a:lstStyle/>
          <a:p>
            <a:pPr marL="627063" indent="-627063" algn="ctr">
              <a:spcAft>
                <a:spcPts val="600"/>
              </a:spcAft>
            </a:pPr>
            <a:r>
              <a:rPr lang="ne-NP" altLang="en-US" sz="2400" b="1" u="sng">
                <a:solidFill>
                  <a:srgbClr val="0000FF"/>
                </a:solidFill>
                <a:latin typeface="Preeti" pitchFamily="2" charset="0"/>
                <a:cs typeface="Kalimati" pitchFamily="2"/>
              </a:rPr>
              <a:t>राष्ट्रिय विकास समस्या समाधान समितिको ४३ औँ बैठकको निर्णय कार्यान्वयनको स्थिति </a:t>
            </a:r>
          </a:p>
        </p:txBody>
      </p:sp>
      <p:sp>
        <p:nvSpPr>
          <p:cNvPr id="22531" name="Text Placeholder 10"/>
          <p:cNvSpPr>
            <a:spLocks noGrp="1"/>
          </p:cNvSpPr>
          <p:nvPr>
            <p:ph type="body" idx="1"/>
          </p:nvPr>
        </p:nvSpPr>
        <p:spPr>
          <a:xfrm>
            <a:off x="839788" y="1362075"/>
            <a:ext cx="5157787" cy="1143000"/>
          </a:xfrm>
        </p:spPr>
        <p:txBody>
          <a:bodyPr anchor="t"/>
          <a:lstStyle/>
          <a:p>
            <a:pPr algn="ctr" eaLnBrk="1" hangingPunct="1"/>
            <a:r>
              <a:rPr lang="ne-NP" u="sng" smtClean="0">
                <a:cs typeface="Kalimati" pitchFamily="2"/>
              </a:rPr>
              <a:t>निर्णय भएको विषय</a:t>
            </a:r>
            <a:endParaRPr lang="en-GB" u="sng" smtClean="0">
              <a:cs typeface="Kalimati" pitchFamily="2"/>
            </a:endParaRPr>
          </a:p>
        </p:txBody>
      </p:sp>
      <p:sp>
        <p:nvSpPr>
          <p:cNvPr id="22532" name="Content Placeholder 11"/>
          <p:cNvSpPr>
            <a:spLocks noGrp="1"/>
          </p:cNvSpPr>
          <p:nvPr>
            <p:ph sz="half" idx="2"/>
          </p:nvPr>
        </p:nvSpPr>
        <p:spPr>
          <a:xfrm>
            <a:off x="447675" y="1917700"/>
            <a:ext cx="5549900" cy="4940300"/>
          </a:xfrm>
        </p:spPr>
        <p:txBody>
          <a:bodyPr/>
          <a:lstStyle/>
          <a:p>
            <a:pPr marL="358775" indent="-358775" algn="just" eaLnBrk="1" hangingPunct="1">
              <a:lnSpc>
                <a:spcPct val="120000"/>
              </a:lnSpc>
              <a:buFont typeface="Arial" pitchFamily="34" charset="0"/>
              <a:buNone/>
            </a:pPr>
            <a:r>
              <a:rPr lang="ne-NP" sz="2000" b="1" u="sng" smtClean="0"/>
              <a:t>नि</a:t>
            </a:r>
            <a:r>
              <a:rPr lang="en-GB" sz="2000" b="1" u="sng" smtClean="0"/>
              <a:t>.</a:t>
            </a:r>
            <a:r>
              <a:rPr lang="ne-NP" sz="2000" b="1" u="sng" smtClean="0"/>
              <a:t>नं</a:t>
            </a:r>
            <a:r>
              <a:rPr lang="en-GB" sz="2000" b="1" u="sng" smtClean="0"/>
              <a:t>. </a:t>
            </a:r>
            <a:r>
              <a:rPr lang="ne-NP" sz="2000" b="1" u="sng" smtClean="0"/>
              <a:t>१</a:t>
            </a:r>
            <a:r>
              <a:rPr lang="en-GB" sz="2000" b="1" u="sng" smtClean="0">
                <a:cs typeface="Kalimati" pitchFamily="2"/>
              </a:rPr>
              <a:t>.</a:t>
            </a:r>
            <a:r>
              <a:rPr lang="en-US" sz="2000" smtClean="0">
                <a:cs typeface="Kalimati" pitchFamily="2"/>
              </a:rPr>
              <a:t>	</a:t>
            </a:r>
          </a:p>
          <a:p>
            <a:pPr marL="358775" indent="-358775" algn="just" eaLnBrk="1" hangingPunct="1">
              <a:lnSpc>
                <a:spcPct val="120000"/>
              </a:lnSpc>
              <a:buFont typeface="Arial" pitchFamily="34" charset="0"/>
              <a:buNone/>
            </a:pPr>
            <a:r>
              <a:rPr lang="en-US" sz="2000" smtClean="0">
                <a:cs typeface="Kalimati" pitchFamily="2"/>
              </a:rPr>
              <a:t>	</a:t>
            </a:r>
            <a:r>
              <a:rPr lang="hi-IN" sz="2000" smtClean="0">
                <a:latin typeface="Times New Roman" pitchFamily="18" charset="0"/>
                <a:cs typeface="Kalimati" pitchFamily="2"/>
              </a:rPr>
              <a:t>राष्ट्रपति चुरे तथा राष्ट्रिय निकुञ्‍ज तथा वन्यजन्तु आरक्षण क्षेत्रको संवेदनश</a:t>
            </a:r>
            <a:r>
              <a:rPr lang="ne-NP" sz="2000" smtClean="0">
                <a:latin typeface="Times New Roman" pitchFamily="18" charset="0"/>
                <a:cs typeface="Kalimati" pitchFamily="2"/>
              </a:rPr>
              <a:t>ी</a:t>
            </a:r>
            <a:r>
              <a:rPr lang="hi-IN" sz="2000" smtClean="0">
                <a:latin typeface="Times New Roman" pitchFamily="18" charset="0"/>
                <a:cs typeface="Kalimati" pitchFamily="2"/>
              </a:rPr>
              <a:t>लतालाई मध्यनजर राखी निश्चित क्षेत्रहरुबाट राजमार्ग</a:t>
            </a:r>
            <a:r>
              <a:rPr lang="en-US" sz="2000" smtClean="0">
                <a:latin typeface="Times New Roman" pitchFamily="18" charset="0"/>
                <a:cs typeface="Kalimati" pitchFamily="2"/>
              </a:rPr>
              <a:t>,</a:t>
            </a:r>
            <a:r>
              <a:rPr lang="ne-NP" sz="2000" smtClean="0">
                <a:latin typeface="Times New Roman" pitchFamily="18" charset="0"/>
                <a:cs typeface="Kalimati" pitchFamily="2"/>
              </a:rPr>
              <a:t> विद्युत प्रसारण लाइन तथा राष्ट्रिय प्राथमिकता प्राप्त आयोजनाको लागि </a:t>
            </a:r>
            <a:r>
              <a:rPr lang="en-US" sz="2000" smtClean="0">
                <a:latin typeface="Times New Roman" pitchFamily="18" charset="0"/>
                <a:cs typeface="Kalimati" pitchFamily="2"/>
              </a:rPr>
              <a:t>Corridor</a:t>
            </a:r>
            <a:r>
              <a:rPr lang="ne-NP" sz="2000" smtClean="0">
                <a:latin typeface="Times New Roman" pitchFamily="18" charset="0"/>
                <a:cs typeface="Kalimati" pitchFamily="2"/>
              </a:rPr>
              <a:t> तोक्न खाका पेश गर्ने ।</a:t>
            </a:r>
            <a:endParaRPr lang="en-GB" sz="2000" smtClean="0">
              <a:latin typeface="Times New Roman" pitchFamily="18" charset="0"/>
              <a:cs typeface="Kalimati" pitchFamily="2"/>
            </a:endParaRPr>
          </a:p>
          <a:p>
            <a:pPr marL="358775" indent="-358775" algn="just" eaLnBrk="1" hangingPunct="1">
              <a:lnSpc>
                <a:spcPct val="120000"/>
              </a:lnSpc>
              <a:buFont typeface="Arial" pitchFamily="34" charset="0"/>
              <a:buNone/>
            </a:pPr>
            <a:endParaRPr lang="ne-NP" sz="2000" smtClean="0">
              <a:cs typeface="Kalimati" pitchFamily="2"/>
            </a:endParaRPr>
          </a:p>
        </p:txBody>
      </p:sp>
      <p:sp>
        <p:nvSpPr>
          <p:cNvPr id="22533" name="Text Placeholder 12"/>
          <p:cNvSpPr>
            <a:spLocks noGrp="1"/>
          </p:cNvSpPr>
          <p:nvPr>
            <p:ph type="body" sz="quarter" idx="3"/>
          </p:nvPr>
        </p:nvSpPr>
        <p:spPr>
          <a:xfrm>
            <a:off x="6172200" y="1317625"/>
            <a:ext cx="5183188" cy="1187450"/>
          </a:xfrm>
        </p:spPr>
        <p:txBody>
          <a:bodyPr anchor="t"/>
          <a:lstStyle/>
          <a:p>
            <a:pPr algn="ctr" eaLnBrk="1" hangingPunct="1"/>
            <a:r>
              <a:rPr lang="ne-NP" u="sng" smtClean="0">
                <a:solidFill>
                  <a:srgbClr val="0000FF"/>
                </a:solidFill>
                <a:cs typeface="Kalimati" pitchFamily="2"/>
              </a:rPr>
              <a:t>कार्यान्वयन स्थिति</a:t>
            </a:r>
            <a:endParaRPr lang="en-GB" u="sng" smtClean="0">
              <a:solidFill>
                <a:srgbClr val="0000FF"/>
              </a:solidFill>
              <a:cs typeface="Kalimati" pitchFamily="2"/>
            </a:endParaRPr>
          </a:p>
        </p:txBody>
      </p:sp>
      <p:sp>
        <p:nvSpPr>
          <p:cNvPr id="14" name="Content Placeholder 13"/>
          <p:cNvSpPr>
            <a:spLocks noGrp="1"/>
          </p:cNvSpPr>
          <p:nvPr>
            <p:ph sz="quarter" idx="4"/>
          </p:nvPr>
        </p:nvSpPr>
        <p:spPr>
          <a:xfrm>
            <a:off x="6172200" y="2017713"/>
            <a:ext cx="5183188" cy="4171950"/>
          </a:xfrm>
        </p:spPr>
        <p:txBody>
          <a:bodyPr rtlCol="0">
            <a:normAutofit fontScale="55000" lnSpcReduction="20000"/>
          </a:bodyPr>
          <a:lstStyle/>
          <a:p>
            <a:pPr algn="just" eaLnBrk="1" fontAlgn="auto" hangingPunct="1">
              <a:lnSpc>
                <a:spcPct val="110000"/>
              </a:lnSpc>
              <a:spcAft>
                <a:spcPts val="600"/>
              </a:spcAft>
              <a:defRPr/>
            </a:pPr>
            <a:endParaRPr lang="ne-NP" sz="2900" dirty="0" smtClean="0">
              <a:cs typeface="Kalimati" pitchFamily="2"/>
            </a:endParaRPr>
          </a:p>
          <a:p>
            <a:pPr marL="234950" indent="-234950" algn="just" eaLnBrk="1" hangingPunct="1">
              <a:lnSpc>
                <a:spcPct val="120000"/>
              </a:lnSpc>
              <a:spcBef>
                <a:spcPct val="0"/>
              </a:spcBef>
              <a:defRPr/>
            </a:pPr>
            <a:r>
              <a:rPr lang="hi-IN" sz="2900" dirty="0" smtClean="0">
                <a:latin typeface="Times New Roman" pitchFamily="18" charset="0"/>
                <a:cs typeface="Kalimati" pitchFamily="2"/>
              </a:rPr>
              <a:t>नेपाली सेनाद्वारा संरक्षित निकुञ्‍ज तथा आरक्षहरुमा राष्ट्रिय प्राथमिकता प्राप्त विकासका आयोजना पर्ने भए तापनि संरक्षित क्षेत्रको व्यवस्थापन राष्ट्रिय निकुञ्‍ज तथा वन्यजन्तु संरक्षण विभागबाट हुने हुँदा आयोजनाहरुको करिडोर तोक्ने सम्बन्धमा नेपाली सेनाको भूमिका नभएको । </a:t>
            </a:r>
            <a:endParaRPr lang="ne-NP" sz="2900" dirty="0" smtClean="0">
              <a:latin typeface="Times New Roman" pitchFamily="18" charset="0"/>
              <a:cs typeface="Kalimati" pitchFamily="2"/>
            </a:endParaRPr>
          </a:p>
          <a:p>
            <a:pPr marL="0" indent="0" algn="just" eaLnBrk="1" hangingPunct="1">
              <a:lnSpc>
                <a:spcPct val="120000"/>
              </a:lnSpc>
              <a:spcBef>
                <a:spcPct val="0"/>
              </a:spcBef>
              <a:buFont typeface="Arial" pitchFamily="34" charset="0"/>
              <a:buNone/>
              <a:defRPr/>
            </a:pPr>
            <a:endParaRPr lang="en-US" sz="2900" dirty="0" smtClean="0">
              <a:latin typeface="Times New Roman" pitchFamily="18" charset="0"/>
              <a:cs typeface="Kalimati" pitchFamily="2"/>
            </a:endParaRPr>
          </a:p>
          <a:p>
            <a:pPr marL="290513" indent="-290513" algn="just" eaLnBrk="1" hangingPunct="1">
              <a:lnSpc>
                <a:spcPct val="120000"/>
              </a:lnSpc>
              <a:spcBef>
                <a:spcPct val="0"/>
              </a:spcBef>
              <a:defRPr/>
            </a:pPr>
            <a:r>
              <a:rPr lang="ne-NP" sz="2900" dirty="0" smtClean="0">
                <a:latin typeface="Times New Roman" pitchFamily="18" charset="0"/>
                <a:cs typeface="Kalimati" pitchFamily="2"/>
              </a:rPr>
              <a:t>सडक विभागबाट निर्माणाधीन सडक आयोजनाहरु मध्ये नेपाली सेनालाई जिम्मेवारी प्राप्त विभिन्न खण्ड</a:t>
            </a:r>
            <a:r>
              <a:rPr lang="en-GB" sz="2900" dirty="0" smtClean="0">
                <a:latin typeface="Times New Roman" pitchFamily="18" charset="0"/>
                <a:cs typeface="Kalimati" pitchFamily="2"/>
              </a:rPr>
              <a:t> </a:t>
            </a:r>
            <a:r>
              <a:rPr lang="ne-NP" sz="2900" dirty="0" smtClean="0">
                <a:latin typeface="Times New Roman" pitchFamily="18" charset="0"/>
                <a:cs typeface="Kalimati" pitchFamily="2"/>
              </a:rPr>
              <a:t>(सडक आयोजना)</a:t>
            </a:r>
            <a:r>
              <a:rPr lang="en-GB" sz="2900" dirty="0" smtClean="0">
                <a:latin typeface="Times New Roman" pitchFamily="18" charset="0"/>
                <a:cs typeface="Kalimati" pitchFamily="2"/>
              </a:rPr>
              <a:t> </a:t>
            </a:r>
            <a:r>
              <a:rPr lang="ne-NP" sz="2900" dirty="0" smtClean="0">
                <a:latin typeface="Times New Roman" pitchFamily="18" charset="0"/>
                <a:cs typeface="Kalimati" pitchFamily="2"/>
              </a:rPr>
              <a:t>हरुको रेखाङ्कन सडक विभागबाट नै हुने गरेको।  </a:t>
            </a:r>
            <a:endParaRPr lang="en-US" sz="2900" dirty="0" smtClean="0">
              <a:latin typeface="Times New Roman" pitchFamily="18" charset="0"/>
              <a:cs typeface="Kalimati" pitchFamily="2"/>
            </a:endParaRPr>
          </a:p>
          <a:p>
            <a:pPr eaLnBrk="1" fontAlgn="auto" hangingPunct="1">
              <a:spcAft>
                <a:spcPts val="0"/>
              </a:spcAft>
              <a:buFont typeface="Arial" pitchFamily="34" charset="0"/>
              <a:buNone/>
              <a:defRPr/>
            </a:pPr>
            <a:endParaRPr lang="ne-NP" sz="1800" dirty="0" smtClean="0">
              <a:solidFill>
                <a:srgbClr val="FF0000"/>
              </a:solidFill>
              <a:cs typeface="Kalimati" pitchFamily="2"/>
            </a:endParaRPr>
          </a:p>
          <a:p>
            <a:pPr eaLnBrk="1" fontAlgn="auto" hangingPunct="1">
              <a:spcAft>
                <a:spcPts val="0"/>
              </a:spcAft>
              <a:buFont typeface="Arial" pitchFamily="34" charset="0"/>
              <a:buNone/>
              <a:defRPr/>
            </a:pPr>
            <a:endParaRPr lang="en-GB" sz="1800" dirty="0" smtClean="0">
              <a:solidFill>
                <a:srgbClr val="FF0000"/>
              </a:solidFill>
              <a:cs typeface="Kalimati" pitchFamily="2"/>
            </a:endParaRPr>
          </a:p>
          <a:p>
            <a:pPr eaLnBrk="1" fontAlgn="auto" hangingPunct="1">
              <a:spcAft>
                <a:spcPts val="0"/>
              </a:spcAft>
              <a:buFont typeface="Arial" pitchFamily="34" charset="0"/>
              <a:buNone/>
              <a:defRPr/>
            </a:pPr>
            <a:endParaRPr lang="en-GB" sz="1800" dirty="0" smtClean="0">
              <a:solidFill>
                <a:srgbClr val="FF0000"/>
              </a:solidFill>
              <a:cs typeface="Kalimati" pitchFamily="2"/>
            </a:endParaRPr>
          </a:p>
          <a:p>
            <a:pPr eaLnBrk="1" fontAlgn="auto" hangingPunct="1">
              <a:spcAft>
                <a:spcPts val="0"/>
              </a:spcAft>
              <a:buFont typeface="Arial" pitchFamily="34" charset="0"/>
              <a:buNone/>
              <a:defRPr/>
            </a:pPr>
            <a:endParaRPr lang="en-GB" sz="1800" dirty="0" smtClean="0">
              <a:solidFill>
                <a:srgbClr val="FF0000"/>
              </a:solidFill>
              <a:cs typeface="Kalimati" pitchFamily="2"/>
            </a:endParaRPr>
          </a:p>
          <a:p>
            <a:pPr eaLnBrk="1" fontAlgn="auto" hangingPunct="1">
              <a:spcAft>
                <a:spcPts val="0"/>
              </a:spcAft>
              <a:buFont typeface="Arial" pitchFamily="34" charset="0"/>
              <a:buNone/>
              <a:defRPr/>
            </a:pPr>
            <a:endParaRPr lang="ne-NP" sz="1800" dirty="0" smtClean="0">
              <a:solidFill>
                <a:srgbClr val="FF0000"/>
              </a:solidFill>
              <a:cs typeface="Kalimati" pitchFamily="2"/>
            </a:endParaRPr>
          </a:p>
          <a:p>
            <a:pPr algn="r" eaLnBrk="1" fontAlgn="auto" hangingPunct="1">
              <a:spcAft>
                <a:spcPts val="0"/>
              </a:spcAft>
              <a:buFont typeface="Arial" pitchFamily="34" charset="0"/>
              <a:buNone/>
              <a:defRPr/>
            </a:pPr>
            <a:r>
              <a:rPr lang="ne-NP" sz="2600" dirty="0" smtClean="0">
                <a:solidFill>
                  <a:srgbClr val="FF0000"/>
                </a:solidFill>
                <a:cs typeface="Kalimati" pitchFamily="2"/>
              </a:rPr>
              <a:t>क्रमशः</a:t>
            </a:r>
          </a:p>
        </p:txBody>
      </p:sp>
    </p:spTree>
  </p:cSld>
  <p:clrMapOvr>
    <a:masterClrMapping/>
  </p:clrMapOvr>
  <p:transition>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Box 8"/>
          <p:cNvSpPr txBox="1">
            <a:spLocks noChangeArrowheads="1"/>
          </p:cNvSpPr>
          <p:nvPr/>
        </p:nvSpPr>
        <p:spPr bwMode="auto">
          <a:xfrm>
            <a:off x="1111250" y="203200"/>
            <a:ext cx="10721975" cy="461963"/>
          </a:xfrm>
          <a:prstGeom prst="rect">
            <a:avLst/>
          </a:prstGeom>
          <a:noFill/>
          <a:ln w="9525">
            <a:noFill/>
            <a:miter lim="800000"/>
            <a:headEnd/>
            <a:tailEnd/>
          </a:ln>
        </p:spPr>
        <p:txBody>
          <a:bodyPr>
            <a:spAutoFit/>
          </a:bodyPr>
          <a:lstStyle/>
          <a:p>
            <a:pPr marL="627063" indent="-627063" algn="ctr">
              <a:spcAft>
                <a:spcPts val="600"/>
              </a:spcAft>
            </a:pPr>
            <a:r>
              <a:rPr lang="ne-NP" altLang="en-US" sz="2400" b="1">
                <a:solidFill>
                  <a:srgbClr val="0000FF"/>
                </a:solidFill>
                <a:latin typeface="Preeti" pitchFamily="2" charset="0"/>
                <a:cs typeface="Kalimati" pitchFamily="2"/>
              </a:rPr>
              <a:t>राष्ट्रिय विकास समस्या समाधान समितिको ४३औँ बैठकको निर्णय कार्यान्वयनको स्थिति</a:t>
            </a:r>
          </a:p>
        </p:txBody>
      </p:sp>
      <p:sp>
        <p:nvSpPr>
          <p:cNvPr id="23555" name="Text Placeholder 10"/>
          <p:cNvSpPr>
            <a:spLocks noGrp="1"/>
          </p:cNvSpPr>
          <p:nvPr>
            <p:ph type="body" idx="1"/>
          </p:nvPr>
        </p:nvSpPr>
        <p:spPr>
          <a:xfrm>
            <a:off x="839788" y="754063"/>
            <a:ext cx="5157787" cy="1143000"/>
          </a:xfrm>
        </p:spPr>
        <p:txBody>
          <a:bodyPr anchor="t"/>
          <a:lstStyle/>
          <a:p>
            <a:pPr algn="ctr" eaLnBrk="1" hangingPunct="1"/>
            <a:r>
              <a:rPr lang="ne-NP" u="sng" smtClean="0">
                <a:cs typeface="Kalimati" pitchFamily="2"/>
              </a:rPr>
              <a:t>निर्णय भएको विषय</a:t>
            </a:r>
            <a:endParaRPr lang="en-GB" u="sng" smtClean="0">
              <a:cs typeface="Kalimati" pitchFamily="2"/>
            </a:endParaRPr>
          </a:p>
        </p:txBody>
      </p:sp>
      <p:sp>
        <p:nvSpPr>
          <p:cNvPr id="12" name="Content Placeholder 11"/>
          <p:cNvSpPr>
            <a:spLocks noGrp="1"/>
          </p:cNvSpPr>
          <p:nvPr>
            <p:ph sz="half" idx="2"/>
          </p:nvPr>
        </p:nvSpPr>
        <p:spPr>
          <a:xfrm>
            <a:off x="176213" y="1357313"/>
            <a:ext cx="5530850" cy="5500687"/>
          </a:xfrm>
        </p:spPr>
        <p:txBody>
          <a:bodyPr rtlCol="0">
            <a:normAutofit fontScale="25000" lnSpcReduction="20000"/>
          </a:bodyPr>
          <a:lstStyle/>
          <a:p>
            <a:pPr marL="358775" indent="-358775" algn="just" eaLnBrk="1" fontAlgn="auto" hangingPunct="1">
              <a:lnSpc>
                <a:spcPct val="120000"/>
              </a:lnSpc>
              <a:spcAft>
                <a:spcPts val="0"/>
              </a:spcAft>
              <a:buFont typeface="Arial" pitchFamily="34" charset="0"/>
              <a:buNone/>
              <a:defRPr/>
            </a:pPr>
            <a:r>
              <a:rPr lang="ne-NP" sz="7200" b="1" u="sng" dirty="0" smtClean="0"/>
              <a:t>नि</a:t>
            </a:r>
            <a:r>
              <a:rPr lang="en-GB" sz="7200" b="1" u="sng" dirty="0" smtClean="0"/>
              <a:t>.</a:t>
            </a:r>
            <a:r>
              <a:rPr lang="ne-NP" sz="7200" b="1" u="sng" dirty="0" smtClean="0"/>
              <a:t>नं</a:t>
            </a:r>
            <a:r>
              <a:rPr lang="en-GB" sz="7200" b="1" u="sng" dirty="0" smtClean="0"/>
              <a:t>. </a:t>
            </a:r>
            <a:r>
              <a:rPr lang="ne-NP" sz="7200" b="1" u="sng" dirty="0" smtClean="0"/>
              <a:t>४</a:t>
            </a:r>
            <a:r>
              <a:rPr lang="en-GB" sz="7200" b="1" u="sng" dirty="0" smtClean="0">
                <a:cs typeface="Kalimati" pitchFamily="2"/>
              </a:rPr>
              <a:t>.</a:t>
            </a:r>
            <a:r>
              <a:rPr lang="ne-NP" dirty="0" smtClean="0">
                <a:cs typeface="Kalimati" pitchFamily="2"/>
              </a:rPr>
              <a:t>	</a:t>
            </a:r>
          </a:p>
          <a:p>
            <a:pPr marL="0" indent="0" algn="just" eaLnBrk="1" fontAlgn="auto" hangingPunct="1">
              <a:lnSpc>
                <a:spcPct val="120000"/>
              </a:lnSpc>
              <a:spcAft>
                <a:spcPts val="0"/>
              </a:spcAft>
              <a:buFont typeface="Arial" pitchFamily="34" charset="0"/>
              <a:buNone/>
              <a:defRPr/>
            </a:pPr>
            <a:r>
              <a:rPr lang="ne-NP" sz="7200" dirty="0" smtClean="0">
                <a:cs typeface="Kalimati" pitchFamily="2"/>
              </a:rPr>
              <a:t>स्वीकृत खरिद गुरुयोजना अनुसार वार्षिक बजेट विनियोजन नभएको र खरीद योजना अनुसार कार्य सम्पादनको अनुगमन नभएको सन्दर्भमा सबै विषयगत मन्त्रालयले खरिद गुरुयोजना अनुसार बन्ने वार्षिक खरिद योजना श्रावण मसान्तभित्र स्वीकृत गरी सो अनुसार अनुगमन गरी अद्यावधिक विवरण र प्रगति हुन नसकेको भए समस्या सहित उल्लेख गरी २०७५ असोज मसान्तभित्र रा</a:t>
            </a:r>
            <a:r>
              <a:rPr lang="en-US" sz="7200" dirty="0" smtClean="0">
                <a:cs typeface="Kalimati" pitchFamily="2"/>
              </a:rPr>
              <a:t>.</a:t>
            </a:r>
            <a:r>
              <a:rPr lang="ne-NP" sz="7200" dirty="0" smtClean="0">
                <a:cs typeface="Kalimati" pitchFamily="2"/>
              </a:rPr>
              <a:t> यो</a:t>
            </a:r>
            <a:r>
              <a:rPr lang="en-US" sz="7200" dirty="0" smtClean="0">
                <a:cs typeface="Kalimati" pitchFamily="2"/>
              </a:rPr>
              <a:t>.</a:t>
            </a:r>
            <a:r>
              <a:rPr lang="ne-NP" sz="7200" dirty="0" smtClean="0">
                <a:cs typeface="Kalimati" pitchFamily="2"/>
              </a:rPr>
              <a:t> आ</a:t>
            </a:r>
            <a:r>
              <a:rPr lang="en-US" sz="7200" dirty="0" smtClean="0">
                <a:cs typeface="Kalimati" pitchFamily="2"/>
              </a:rPr>
              <a:t>.</a:t>
            </a:r>
            <a:r>
              <a:rPr lang="ne-NP" sz="7200" dirty="0" smtClean="0">
                <a:cs typeface="Kalimati" pitchFamily="2"/>
              </a:rPr>
              <a:t> मा पेश  गर्ने र अर्थ मन्त्रालयले स्वीकृत खरिद योजना अनुसार वार्षिक बजेट विनियोजन गर्ने।</a:t>
            </a:r>
            <a:endParaRPr lang="ne-NP" dirty="0" smtClean="0">
              <a:cs typeface="Kalimati" pitchFamily="2"/>
            </a:endParaRPr>
          </a:p>
          <a:p>
            <a:pPr marL="358775" indent="-358775" algn="just" eaLnBrk="1" fontAlgn="auto" hangingPunct="1">
              <a:lnSpc>
                <a:spcPct val="120000"/>
              </a:lnSpc>
              <a:spcAft>
                <a:spcPts val="0"/>
              </a:spcAft>
              <a:buFont typeface="Arial" pitchFamily="34" charset="0"/>
              <a:buNone/>
              <a:defRPr/>
            </a:pPr>
            <a:r>
              <a:rPr lang="ne-NP" sz="7200" b="1" u="sng" dirty="0" smtClean="0"/>
              <a:t>नि</a:t>
            </a:r>
            <a:r>
              <a:rPr lang="en-GB" sz="7200" b="1" u="sng" dirty="0" smtClean="0"/>
              <a:t>.</a:t>
            </a:r>
            <a:r>
              <a:rPr lang="ne-NP" sz="7200" b="1" u="sng" dirty="0" smtClean="0"/>
              <a:t>नं</a:t>
            </a:r>
            <a:r>
              <a:rPr lang="en-GB" sz="7200" b="1" u="sng" dirty="0" smtClean="0"/>
              <a:t>. </a:t>
            </a:r>
            <a:r>
              <a:rPr lang="ne-NP" sz="7200" b="1" u="sng" dirty="0" smtClean="0"/>
              <a:t>५</a:t>
            </a:r>
            <a:r>
              <a:rPr lang="en-GB" sz="7200" b="1" u="sng" dirty="0" smtClean="0"/>
              <a:t>.</a:t>
            </a:r>
            <a:endParaRPr lang="ne-NP" sz="7200" b="1" u="sng" dirty="0" smtClean="0"/>
          </a:p>
          <a:p>
            <a:pPr marL="0" indent="0" algn="just" eaLnBrk="1" fontAlgn="auto" hangingPunct="1">
              <a:lnSpc>
                <a:spcPct val="120000"/>
              </a:lnSpc>
              <a:spcAft>
                <a:spcPts val="0"/>
              </a:spcAft>
              <a:buFont typeface="Arial" pitchFamily="34" charset="0"/>
              <a:buNone/>
              <a:defRPr/>
            </a:pPr>
            <a:r>
              <a:rPr lang="ne-NP" sz="7200" dirty="0" smtClean="0">
                <a:cs typeface="Kalimati" pitchFamily="2"/>
              </a:rPr>
              <a:t>राष्ट्रिय आयोजना बैंक </a:t>
            </a:r>
            <a:r>
              <a:rPr lang="en-GB" sz="7200" dirty="0" smtClean="0">
                <a:cs typeface="Kalimati" pitchFamily="2"/>
              </a:rPr>
              <a:t>(National Project Bank) </a:t>
            </a:r>
            <a:r>
              <a:rPr lang="ne-NP" sz="7200" dirty="0" smtClean="0">
                <a:cs typeface="Kalimati" pitchFamily="2"/>
              </a:rPr>
              <a:t>निर्माण गर्न विषयगत मन्त्रालय तथा निकायहरूले आयोजना बैंकमा समावेश हुने आयोजनाहरूको विवरण २०७५ कार्तिक मसान्तभित्र राष्ट्रिय योजना आयोगले तोकेको ढाँचामा आयोगमा पेश गर्ने ।</a:t>
            </a:r>
          </a:p>
          <a:p>
            <a:pPr marL="358775" indent="-358775" algn="just" eaLnBrk="1" fontAlgn="auto" hangingPunct="1">
              <a:lnSpc>
                <a:spcPct val="120000"/>
              </a:lnSpc>
              <a:spcAft>
                <a:spcPts val="0"/>
              </a:spcAft>
              <a:buFont typeface="Arial" pitchFamily="34" charset="0"/>
              <a:buNone/>
              <a:defRPr/>
            </a:pPr>
            <a:endParaRPr lang="en-GB" dirty="0">
              <a:cs typeface="Kalimati" pitchFamily="2"/>
            </a:endParaRPr>
          </a:p>
        </p:txBody>
      </p:sp>
      <p:sp>
        <p:nvSpPr>
          <p:cNvPr id="23557" name="Text Placeholder 12"/>
          <p:cNvSpPr>
            <a:spLocks noGrp="1"/>
          </p:cNvSpPr>
          <p:nvPr>
            <p:ph type="body" sz="quarter" idx="3"/>
          </p:nvPr>
        </p:nvSpPr>
        <p:spPr>
          <a:xfrm>
            <a:off x="6172200" y="727075"/>
            <a:ext cx="5183188" cy="1187450"/>
          </a:xfrm>
        </p:spPr>
        <p:txBody>
          <a:bodyPr anchor="t"/>
          <a:lstStyle/>
          <a:p>
            <a:pPr algn="ctr" eaLnBrk="1" hangingPunct="1"/>
            <a:r>
              <a:rPr lang="ne-NP" u="sng" smtClean="0">
                <a:solidFill>
                  <a:srgbClr val="0000FF"/>
                </a:solidFill>
                <a:cs typeface="Kalimati" pitchFamily="2"/>
              </a:rPr>
              <a:t>कार्यान्वयन स्थिति</a:t>
            </a:r>
            <a:endParaRPr lang="en-GB" u="sng" smtClean="0">
              <a:solidFill>
                <a:srgbClr val="0000FF"/>
              </a:solidFill>
              <a:cs typeface="Kalimati" pitchFamily="2"/>
            </a:endParaRPr>
          </a:p>
        </p:txBody>
      </p:sp>
      <p:sp>
        <p:nvSpPr>
          <p:cNvPr id="23558" name="Content Placeholder 13"/>
          <p:cNvSpPr>
            <a:spLocks noGrp="1"/>
          </p:cNvSpPr>
          <p:nvPr>
            <p:ph sz="quarter" idx="4"/>
          </p:nvPr>
        </p:nvSpPr>
        <p:spPr>
          <a:xfrm>
            <a:off x="5802313" y="1271588"/>
            <a:ext cx="6307137" cy="5021262"/>
          </a:xfrm>
        </p:spPr>
        <p:txBody>
          <a:bodyPr/>
          <a:lstStyle/>
          <a:p>
            <a:pPr algn="just" eaLnBrk="1" hangingPunct="1">
              <a:lnSpc>
                <a:spcPct val="110000"/>
              </a:lnSpc>
              <a:spcAft>
                <a:spcPts val="600"/>
              </a:spcAft>
              <a:buFont typeface="Arial" pitchFamily="34" charset="0"/>
              <a:buNone/>
            </a:pPr>
            <a:r>
              <a:rPr lang="ne-NP" sz="1800" b="1" u="sng" smtClean="0"/>
              <a:t>नि</a:t>
            </a:r>
            <a:r>
              <a:rPr lang="en-GB" sz="1800" b="1" u="sng" smtClean="0"/>
              <a:t>.</a:t>
            </a:r>
            <a:r>
              <a:rPr lang="ne-NP" sz="1800" b="1" u="sng" smtClean="0"/>
              <a:t>नं</a:t>
            </a:r>
            <a:r>
              <a:rPr lang="en-GB" sz="1800" b="1" u="sng" smtClean="0"/>
              <a:t>. </a:t>
            </a:r>
            <a:r>
              <a:rPr lang="ne-NP" sz="1800" b="1" u="sng" smtClean="0"/>
              <a:t>४</a:t>
            </a:r>
            <a:r>
              <a:rPr lang="en-GB" sz="1800" b="1" u="sng" smtClean="0">
                <a:cs typeface="Kalimati" pitchFamily="2"/>
              </a:rPr>
              <a:t>.</a:t>
            </a:r>
            <a:r>
              <a:rPr lang="ne-NP" sz="1800" smtClean="0">
                <a:cs typeface="Kalimati" pitchFamily="2"/>
              </a:rPr>
              <a:t>	</a:t>
            </a:r>
          </a:p>
          <a:p>
            <a:pPr algn="just" eaLnBrk="1" hangingPunct="1">
              <a:lnSpc>
                <a:spcPct val="110000"/>
              </a:lnSpc>
              <a:spcAft>
                <a:spcPts val="600"/>
              </a:spcAft>
            </a:pPr>
            <a:r>
              <a:rPr lang="ne-NP" sz="1800" smtClean="0">
                <a:cs typeface="Kalimati" pitchFamily="2"/>
              </a:rPr>
              <a:t>रक्षा मन्त्रालयको भवन निर्माणको खरिद गुरुयोजना तयार भई सोही अनुसार वार्षिक खरिद योजना तथा कार्यक्रम समयमै स्वीकृत भई कार्यान्वयनमा रहेको ।</a:t>
            </a:r>
          </a:p>
          <a:p>
            <a:pPr algn="just" eaLnBrk="1" hangingPunct="1">
              <a:lnSpc>
                <a:spcPct val="110000"/>
              </a:lnSpc>
              <a:spcAft>
                <a:spcPts val="600"/>
              </a:spcAft>
            </a:pPr>
            <a:r>
              <a:rPr lang="ne-NP" sz="1800" smtClean="0">
                <a:cs typeface="Kalimati" pitchFamily="2"/>
              </a:rPr>
              <a:t>नेपाली सेनाको लागि आवश्यक सामग्री र उपकरण खरिद गर्न खरिद गुरुयोजना तयार भई स्वीकृत खरिद गुरुयोजनामा आधारित भई वार्षिक खरिद योजना तथा कार्यक्रम</a:t>
            </a:r>
            <a:r>
              <a:rPr lang="en-GB" sz="1800" smtClean="0">
                <a:cs typeface="Kalimati" pitchFamily="2"/>
              </a:rPr>
              <a:t> </a:t>
            </a:r>
            <a:r>
              <a:rPr lang="ne-NP" sz="1800" smtClean="0">
                <a:cs typeface="Kalimati" pitchFamily="2"/>
              </a:rPr>
              <a:t>स्वीकृत भई कार्यान्वनयमा रहेको ।</a:t>
            </a:r>
          </a:p>
          <a:p>
            <a:pPr algn="just" eaLnBrk="1" hangingPunct="1">
              <a:lnSpc>
                <a:spcPct val="110000"/>
              </a:lnSpc>
              <a:spcAft>
                <a:spcPts val="600"/>
              </a:spcAft>
            </a:pPr>
            <a:r>
              <a:rPr lang="ne-NP" sz="1800" smtClean="0">
                <a:cs typeface="Kalimati" pitchFamily="2"/>
              </a:rPr>
              <a:t>स्वीकृत खरिद योजना अनुसार कार्य भए नभएको नियमित रूपमा अनुगमन गर्ने गरिएको ।</a:t>
            </a:r>
          </a:p>
          <a:p>
            <a:pPr algn="just" eaLnBrk="1" hangingPunct="1">
              <a:lnSpc>
                <a:spcPct val="110000"/>
              </a:lnSpc>
              <a:spcAft>
                <a:spcPts val="600"/>
              </a:spcAft>
              <a:buFont typeface="Arial" pitchFamily="34" charset="0"/>
              <a:buNone/>
            </a:pPr>
            <a:r>
              <a:rPr lang="ne-NP" sz="1800" b="1" u="sng" smtClean="0"/>
              <a:t>नि</a:t>
            </a:r>
            <a:r>
              <a:rPr lang="en-GB" sz="1800" b="1" u="sng" smtClean="0"/>
              <a:t>.</a:t>
            </a:r>
            <a:r>
              <a:rPr lang="ne-NP" sz="1800" b="1" u="sng" smtClean="0"/>
              <a:t>नं</a:t>
            </a:r>
            <a:r>
              <a:rPr lang="en-GB" sz="1800" b="1" u="sng" smtClean="0"/>
              <a:t>. </a:t>
            </a:r>
            <a:r>
              <a:rPr lang="ne-NP" sz="1800" b="1" u="sng" smtClean="0"/>
              <a:t>५</a:t>
            </a:r>
            <a:r>
              <a:rPr lang="en-GB" sz="1800" b="1" u="sng" smtClean="0">
                <a:cs typeface="Kalimati" pitchFamily="2"/>
              </a:rPr>
              <a:t>.</a:t>
            </a:r>
            <a:endParaRPr lang="ne-NP" sz="1800" smtClean="0">
              <a:cs typeface="Kalimati" pitchFamily="2"/>
            </a:endParaRPr>
          </a:p>
          <a:p>
            <a:pPr algn="just" eaLnBrk="1" hangingPunct="1">
              <a:lnSpc>
                <a:spcPct val="110000"/>
              </a:lnSpc>
              <a:spcAft>
                <a:spcPts val="600"/>
              </a:spcAft>
            </a:pPr>
            <a:r>
              <a:rPr lang="ne-NP" sz="1800" smtClean="0">
                <a:cs typeface="Kalimati" pitchFamily="2"/>
              </a:rPr>
              <a:t>रक्षा मन्त्रालय र अन्तर्गत निकायबाट आयोजना बैंकमा समावेश गर्नुपर्ने आयोजनाहरूको विवरण निर्धारित ढाँचामा भरी मिति २०७५ मंसिर १० मा राष्ट्रिय योजना आयोगमा उपलब्ध गराई सकिएको ।</a:t>
            </a:r>
            <a:endParaRPr lang="en-GB" sz="1600" smtClean="0">
              <a:cs typeface="Kalimati" pitchFamily="2"/>
            </a:endParaRPr>
          </a:p>
        </p:txBody>
      </p:sp>
    </p:spTree>
  </p:cSld>
  <p:clrMapOvr>
    <a:masterClrMapping/>
  </p:clrMapOvr>
  <p:transition>
    <p:wip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03300" y="995363"/>
            <a:ext cx="9871075" cy="6694487"/>
          </a:xfrm>
          <a:prstGeom prst="rect">
            <a:avLst/>
          </a:prstGeom>
          <a:noFill/>
        </p:spPr>
        <p:txBody>
          <a:bodyPr>
            <a:spAutoFit/>
          </a:bodyPr>
          <a:lstStyle/>
          <a:p>
            <a:pPr algn="just" fontAlgn="auto">
              <a:lnSpc>
                <a:spcPct val="150000"/>
              </a:lnSpc>
              <a:spcBef>
                <a:spcPts val="600"/>
              </a:spcBef>
              <a:spcAft>
                <a:spcPts val="600"/>
              </a:spcAft>
              <a:defRPr/>
            </a:pPr>
            <a:endParaRPr lang="en-US" sz="2800" dirty="0">
              <a:latin typeface="+mn-lt"/>
              <a:cs typeface="+mn-cs"/>
            </a:endParaRPr>
          </a:p>
          <a:p>
            <a:pPr marL="342900" indent="-342900" fontAlgn="auto">
              <a:lnSpc>
                <a:spcPct val="150000"/>
              </a:lnSpc>
              <a:spcBef>
                <a:spcPts val="600"/>
              </a:spcBef>
              <a:spcAft>
                <a:spcPts val="600"/>
              </a:spcAft>
              <a:buFont typeface="+mj-lt"/>
              <a:buAutoNum type="arabicPeriod"/>
              <a:defRPr/>
            </a:pPr>
            <a:r>
              <a:rPr lang="ne-NP" sz="2800" dirty="0">
                <a:solidFill>
                  <a:srgbClr val="0000FF"/>
                </a:solidFill>
                <a:latin typeface="Fontasy Himali" pitchFamily="82" charset="0"/>
                <a:cs typeface="Kalimati" panose="00000400000000000000" pitchFamily="2"/>
              </a:rPr>
              <a:t>कर्णाली-करिडोर सडक निर्माण आयोजना </a:t>
            </a:r>
          </a:p>
          <a:p>
            <a:pPr marL="342900" indent="-342900" fontAlgn="auto">
              <a:lnSpc>
                <a:spcPct val="150000"/>
              </a:lnSpc>
              <a:spcBef>
                <a:spcPts val="600"/>
              </a:spcBef>
              <a:spcAft>
                <a:spcPts val="600"/>
              </a:spcAft>
              <a:buFont typeface="+mj-lt"/>
              <a:buAutoNum type="arabicPeriod"/>
              <a:defRPr/>
            </a:pPr>
            <a:r>
              <a:rPr lang="ne-NP" sz="2800" dirty="0">
                <a:latin typeface="Fontasy Himali" pitchFamily="82" charset="0"/>
                <a:cs typeface="Kalimati" panose="00000400000000000000" pitchFamily="2"/>
              </a:rPr>
              <a:t>जाजरकोट-डोल्पा (दुनै) सडक निर्माण आयोजना </a:t>
            </a:r>
          </a:p>
          <a:p>
            <a:pPr marL="342900" indent="-342900" fontAlgn="auto">
              <a:lnSpc>
                <a:spcPct val="150000"/>
              </a:lnSpc>
              <a:spcBef>
                <a:spcPts val="600"/>
              </a:spcBef>
              <a:spcAft>
                <a:spcPts val="600"/>
              </a:spcAft>
              <a:buFont typeface="+mj-lt"/>
              <a:buAutoNum type="arabicPeriod"/>
              <a:defRPr/>
            </a:pPr>
            <a:r>
              <a:rPr lang="ne-NP" sz="2800" dirty="0">
                <a:solidFill>
                  <a:srgbClr val="0000FF"/>
                </a:solidFill>
                <a:latin typeface="Fontasy Himali" pitchFamily="82" charset="0"/>
                <a:cs typeface="Kalimati" panose="00000400000000000000" pitchFamily="2"/>
              </a:rPr>
              <a:t>बेनीघाट-कालीगण्डकी करिडोर सडक आयोजना</a:t>
            </a:r>
          </a:p>
          <a:p>
            <a:pPr marL="342900" indent="-342900" fontAlgn="auto">
              <a:lnSpc>
                <a:spcPct val="150000"/>
              </a:lnSpc>
              <a:spcBef>
                <a:spcPts val="600"/>
              </a:spcBef>
              <a:spcAft>
                <a:spcPts val="600"/>
              </a:spcAft>
              <a:buFont typeface="+mj-lt"/>
              <a:buAutoNum type="arabicPeriod"/>
              <a:defRPr/>
            </a:pPr>
            <a:r>
              <a:rPr lang="ne-NP" sz="2800" dirty="0">
                <a:latin typeface="Fontasy Himali" pitchFamily="82" charset="0"/>
                <a:cs typeface="Kalimati" panose="00000400000000000000" pitchFamily="2"/>
              </a:rPr>
              <a:t>आरुघाट-लार्केभञ्ज्याङ्ग </a:t>
            </a:r>
            <a:r>
              <a:rPr lang="ne-NP" sz="2800" dirty="0">
                <a:latin typeface="+mn-lt"/>
                <a:cs typeface="Kalimati" panose="00000400000000000000" pitchFamily="2"/>
              </a:rPr>
              <a:t>सडक निर्माण आयोजना </a:t>
            </a:r>
          </a:p>
          <a:p>
            <a:pPr marL="342900" indent="-342900" fontAlgn="auto">
              <a:lnSpc>
                <a:spcPct val="150000"/>
              </a:lnSpc>
              <a:spcBef>
                <a:spcPts val="600"/>
              </a:spcBef>
              <a:spcAft>
                <a:spcPts val="600"/>
              </a:spcAft>
              <a:buFont typeface="+mj-lt"/>
              <a:buAutoNum type="arabicPeriod"/>
              <a:defRPr/>
            </a:pPr>
            <a:r>
              <a:rPr lang="ne-NP" sz="2800" dirty="0">
                <a:solidFill>
                  <a:srgbClr val="0000FF"/>
                </a:solidFill>
                <a:latin typeface="Fontasy Himali" pitchFamily="82" charset="0"/>
                <a:cs typeface="Kalimati" panose="00000400000000000000" pitchFamily="2"/>
              </a:rPr>
              <a:t>रक्षा मन्त्रालयको भवन निर्माण</a:t>
            </a:r>
          </a:p>
          <a:p>
            <a:pPr marL="342900" indent="-342900" fontAlgn="auto">
              <a:lnSpc>
                <a:spcPct val="150000"/>
              </a:lnSpc>
              <a:spcBef>
                <a:spcPts val="600"/>
              </a:spcBef>
              <a:spcAft>
                <a:spcPts val="600"/>
              </a:spcAft>
              <a:buFont typeface="+mj-lt"/>
              <a:buAutoNum type="arabicPeriod"/>
              <a:defRPr/>
            </a:pPr>
            <a:r>
              <a:rPr lang="ne-NP" sz="2800" dirty="0">
                <a:solidFill>
                  <a:srgbClr val="FF0000"/>
                </a:solidFill>
                <a:latin typeface="Fontasy Himali" pitchFamily="82" charset="0"/>
                <a:cs typeface="Kalimati" panose="00000400000000000000" pitchFamily="2"/>
              </a:rPr>
              <a:t>काठमाण्डौ-तराई/मधेस द्रुतमार्ग सडक </a:t>
            </a:r>
            <a:r>
              <a:rPr lang="ne-NP" sz="2800" dirty="0" smtClean="0">
                <a:solidFill>
                  <a:srgbClr val="FF0000"/>
                </a:solidFill>
                <a:latin typeface="Fontasy Himali" pitchFamily="82" charset="0"/>
                <a:cs typeface="Kalimati" panose="00000400000000000000" pitchFamily="2"/>
              </a:rPr>
              <a:t>आयोजना</a:t>
            </a:r>
            <a:endParaRPr lang="ne-NP" sz="2800" dirty="0">
              <a:solidFill>
                <a:srgbClr val="FF0000"/>
              </a:solidFill>
              <a:latin typeface="Fontasy Himali" pitchFamily="82" charset="0"/>
              <a:cs typeface="Kalimati" panose="00000400000000000000" pitchFamily="2"/>
            </a:endParaRPr>
          </a:p>
          <a:p>
            <a:pPr marL="342900" indent="-342900" fontAlgn="auto">
              <a:lnSpc>
                <a:spcPct val="150000"/>
              </a:lnSpc>
              <a:spcBef>
                <a:spcPts val="600"/>
              </a:spcBef>
              <a:spcAft>
                <a:spcPts val="600"/>
              </a:spcAft>
              <a:buFont typeface="+mj-lt"/>
              <a:buAutoNum type="arabicPeriod"/>
              <a:defRPr/>
            </a:pPr>
            <a:endParaRPr lang="ne-NP" sz="2800" dirty="0">
              <a:solidFill>
                <a:srgbClr val="0000FF"/>
              </a:solidFill>
              <a:latin typeface="Fontasy Himali" pitchFamily="82" charset="0"/>
              <a:cs typeface="Kalimati" panose="00000400000000000000" pitchFamily="2"/>
            </a:endParaRPr>
          </a:p>
          <a:p>
            <a:pPr marL="342900" indent="-342900" fontAlgn="auto">
              <a:spcBef>
                <a:spcPts val="0"/>
              </a:spcBef>
              <a:spcAft>
                <a:spcPts val="0"/>
              </a:spcAft>
              <a:buFont typeface="+mj-lt"/>
              <a:buAutoNum type="arabicPeriod"/>
              <a:defRPr/>
            </a:pPr>
            <a:endParaRPr lang="ne-NP" dirty="0">
              <a:latin typeface="+mn-lt"/>
              <a:cs typeface="Kalimati" panose="00000400000000000000" pitchFamily="2"/>
            </a:endParaRPr>
          </a:p>
        </p:txBody>
      </p:sp>
      <p:sp>
        <p:nvSpPr>
          <p:cNvPr id="21507" name="TextBox 5"/>
          <p:cNvSpPr txBox="1">
            <a:spLocks noChangeArrowheads="1"/>
          </p:cNvSpPr>
          <p:nvPr/>
        </p:nvSpPr>
        <p:spPr bwMode="auto">
          <a:xfrm>
            <a:off x="2187575" y="636588"/>
            <a:ext cx="8291513" cy="369887"/>
          </a:xfrm>
          <a:prstGeom prst="rect">
            <a:avLst/>
          </a:prstGeom>
          <a:noFill/>
          <a:ln w="9525">
            <a:noFill/>
            <a:miter lim="800000"/>
            <a:headEnd/>
            <a:tailEnd/>
          </a:ln>
        </p:spPr>
        <p:txBody>
          <a:bodyPr>
            <a:spAutoFit/>
          </a:bodyPr>
          <a:lstStyle/>
          <a:p>
            <a:endParaRPr lang="en-GB">
              <a:latin typeface="Calibri" pitchFamily="34" charset="0"/>
            </a:endParaRPr>
          </a:p>
        </p:txBody>
      </p:sp>
      <p:sp>
        <p:nvSpPr>
          <p:cNvPr id="7" name="TextBox 6"/>
          <p:cNvSpPr txBox="1"/>
          <p:nvPr/>
        </p:nvSpPr>
        <p:spPr>
          <a:xfrm>
            <a:off x="762000" y="241300"/>
            <a:ext cx="10837863" cy="1077913"/>
          </a:xfrm>
          <a:prstGeom prst="rect">
            <a:avLst/>
          </a:prstGeom>
          <a:noFill/>
        </p:spPr>
        <p:txBody>
          <a:bodyPr>
            <a:spAutoFit/>
          </a:bodyPr>
          <a:lstStyle/>
          <a:p>
            <a:pPr algn="ctr" fontAlgn="auto">
              <a:spcBef>
                <a:spcPts val="0"/>
              </a:spcBef>
              <a:spcAft>
                <a:spcPts val="0"/>
              </a:spcAft>
              <a:defRPr/>
            </a:pPr>
            <a:r>
              <a:rPr lang="ne-NP" sz="3200" b="1" dirty="0">
                <a:solidFill>
                  <a:srgbClr val="0000FF"/>
                </a:solidFill>
                <a:latin typeface="+mn-lt"/>
                <a:cs typeface="Kalimati" panose="00000400000000000000" pitchFamily="2"/>
              </a:rPr>
              <a:t>मन्त्रालय अन्तर्गत सञ्चालित ८० प्रतिशत भन्दा बढी भौतिक प्रगति भएका </a:t>
            </a:r>
            <a:r>
              <a:rPr lang="en-US" sz="3200" b="1" dirty="0" err="1">
                <a:solidFill>
                  <a:srgbClr val="0000FF"/>
                </a:solidFill>
                <a:latin typeface="+mn-lt"/>
                <a:cs typeface="Kalimati" panose="00000400000000000000" pitchFamily="2"/>
              </a:rPr>
              <a:t>P1</a:t>
            </a:r>
            <a:r>
              <a:rPr lang="en-US" sz="3200" b="1" dirty="0">
                <a:solidFill>
                  <a:srgbClr val="0000FF"/>
                </a:solidFill>
                <a:latin typeface="+mn-lt"/>
                <a:cs typeface="Kalimati" panose="00000400000000000000" pitchFamily="2"/>
              </a:rPr>
              <a:t> </a:t>
            </a:r>
            <a:r>
              <a:rPr lang="ne-NP" sz="3200" b="1" dirty="0">
                <a:solidFill>
                  <a:srgbClr val="0000FF"/>
                </a:solidFill>
                <a:latin typeface="+mn-lt"/>
                <a:cs typeface="Kalimati" panose="00000400000000000000" pitchFamily="2"/>
              </a:rPr>
              <a:t> आयोजनाहरुको विवरण</a:t>
            </a:r>
            <a:endParaRPr lang="en-GB" sz="3200" dirty="0">
              <a:solidFill>
                <a:srgbClr val="0000FF"/>
              </a:solidFill>
              <a:latin typeface="+mn-lt"/>
              <a:cs typeface="+mn-cs"/>
            </a:endParaRPr>
          </a:p>
        </p:txBody>
      </p:sp>
    </p:spTree>
  </p:cSld>
  <p:clrMapOvr>
    <a:masterClrMapping/>
  </p:clrMapOvr>
  <p:transition>
    <p:wipe dir="d"/>
  </p:transition>
  <p:timing>
    <p:tnLst>
      <p:par>
        <p:cTn id="1" dur="indefinite" restart="never" nodeType="tmRoot"/>
      </p:par>
    </p:tnLst>
  </p:timing>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2279</TotalTime>
  <Words>2530</Words>
  <Application>Microsoft Office PowerPoint</Application>
  <PresentationFormat>Custom</PresentationFormat>
  <Paragraphs>553</Paragraphs>
  <Slides>19</Slides>
  <Notes>2</Notes>
  <HiddenSlides>0</HiddenSlides>
  <MMClips>0</MMClips>
  <ScaleCrop>false</ScaleCrop>
  <HeadingPairs>
    <vt:vector size="4" baseType="variant">
      <vt:variant>
        <vt:lpstr>Theme</vt:lpstr>
      </vt:variant>
      <vt:variant>
        <vt:i4>2</vt:i4>
      </vt:variant>
      <vt:variant>
        <vt:lpstr>Slide Titles</vt:lpstr>
      </vt:variant>
      <vt:variant>
        <vt:i4>19</vt:i4>
      </vt:variant>
    </vt:vector>
  </HeadingPairs>
  <TitlesOfParts>
    <vt:vector size="21" baseType="lpstr">
      <vt:lpstr>Custom Design</vt:lpstr>
      <vt:lpstr>Office Theme</vt:lpstr>
      <vt:lpstr>                                                                                                                         </vt:lpstr>
      <vt:lpstr>रक्षा मन्त्रालयको आ=व=२०७५/७६ को बजेट </vt:lpstr>
      <vt:lpstr> रक्षा बजेट बाहेक विभिन्न निकायबाट नेपाली सेनालाई  अख्तियारी प्राप्त बजेट  </vt:lpstr>
      <vt:lpstr>   प्रगति विवरण </vt:lpstr>
      <vt:lpstr>       </vt:lpstr>
      <vt:lpstr>Slide 6</vt:lpstr>
      <vt:lpstr>Slide 7</vt:lpstr>
      <vt:lpstr>Slide 8</vt:lpstr>
      <vt:lpstr>Slide 9</vt:lpstr>
      <vt:lpstr>    काठमाण्डौ-तराई/मधेस द्रुतमार्ग निर्माण कार्य   </vt:lpstr>
      <vt:lpstr>Slide 11</vt:lpstr>
      <vt:lpstr>कालीगण्डकी करिडोर सडक (80 कि.मि.)</vt:lpstr>
      <vt:lpstr>जाजरकोट-डोल्पा (दुनै) सडक निर्माण आयोजना (११७.७ कि.मि.) </vt:lpstr>
      <vt:lpstr>Slide 14</vt:lpstr>
      <vt:lpstr>Slide 15</vt:lpstr>
      <vt:lpstr>Slide 16</vt:lpstr>
      <vt:lpstr>Slide 17</vt:lpstr>
      <vt:lpstr>Slide 18</vt:lpstr>
      <vt:lpstr>Slide 19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c:creator>
  <cp:lastModifiedBy>NitiYojana</cp:lastModifiedBy>
  <cp:revision>357</cp:revision>
  <cp:lastPrinted>2018-12-18T09:04:57Z</cp:lastPrinted>
  <dcterms:created xsi:type="dcterms:W3CDTF">2018-12-12T05:27:51Z</dcterms:created>
  <dcterms:modified xsi:type="dcterms:W3CDTF">2018-12-26T05:39:17Z</dcterms:modified>
</cp:coreProperties>
</file>